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722" r:id="rId1"/>
  </p:sldMasterIdLst>
  <p:notesMasterIdLst>
    <p:notesMasterId r:id="rId48"/>
  </p:notesMasterIdLst>
  <p:handoutMasterIdLst>
    <p:handoutMasterId r:id="rId49"/>
  </p:handoutMasterIdLst>
  <p:sldIdLst>
    <p:sldId id="4545" r:id="rId2"/>
    <p:sldId id="4309" r:id="rId3"/>
    <p:sldId id="2146847209" r:id="rId4"/>
    <p:sldId id="269" r:id="rId5"/>
    <p:sldId id="4544" r:id="rId6"/>
    <p:sldId id="2146847193" r:id="rId7"/>
    <p:sldId id="2146847192" r:id="rId8"/>
    <p:sldId id="2147479247" r:id="rId9"/>
    <p:sldId id="2147479250" r:id="rId10"/>
    <p:sldId id="2146847178" r:id="rId11"/>
    <p:sldId id="2147479246" r:id="rId12"/>
    <p:sldId id="660" r:id="rId13"/>
    <p:sldId id="2147479295" r:id="rId14"/>
    <p:sldId id="2147479294" r:id="rId15"/>
    <p:sldId id="2147479296" r:id="rId16"/>
    <p:sldId id="2147479260" r:id="rId17"/>
    <p:sldId id="2147479258" r:id="rId18"/>
    <p:sldId id="2147479273" r:id="rId19"/>
    <p:sldId id="2147479259" r:id="rId20"/>
    <p:sldId id="2147479261" r:id="rId21"/>
    <p:sldId id="2147479275" r:id="rId22"/>
    <p:sldId id="2147479300" r:id="rId23"/>
    <p:sldId id="4513" r:id="rId24"/>
    <p:sldId id="4514" r:id="rId25"/>
    <p:sldId id="2146847196" r:id="rId26"/>
    <p:sldId id="2146847205" r:id="rId27"/>
    <p:sldId id="2147479297" r:id="rId28"/>
    <p:sldId id="2147479298" r:id="rId29"/>
    <p:sldId id="2147479299" r:id="rId30"/>
    <p:sldId id="2147479240" r:id="rId31"/>
    <p:sldId id="2147479241" r:id="rId32"/>
    <p:sldId id="2147479242" r:id="rId33"/>
    <p:sldId id="2147479243" r:id="rId34"/>
    <p:sldId id="2147310282" r:id="rId35"/>
    <p:sldId id="2146847200" r:id="rId36"/>
    <p:sldId id="2147308907" r:id="rId37"/>
    <p:sldId id="4525" r:id="rId38"/>
    <p:sldId id="2147479244" r:id="rId39"/>
    <p:sldId id="2147479245" r:id="rId40"/>
    <p:sldId id="2146847208" r:id="rId41"/>
    <p:sldId id="2147479248" r:id="rId42"/>
    <p:sldId id="4548" r:id="rId43"/>
    <p:sldId id="2146847210" r:id="rId44"/>
    <p:sldId id="4547" r:id="rId45"/>
    <p:sldId id="2146847203" r:id="rId46"/>
    <p:sldId id="356" r:id="rId47"/>
  </p:sldIdLst>
  <p:sldSz cx="12188825"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39">
          <p15:clr>
            <a:srgbClr val="A4A3A4"/>
          </p15:clr>
        </p15:guide>
        <p15:guide id="3" pos="335" userDrawn="1">
          <p15:clr>
            <a:srgbClr val="A4A3A4"/>
          </p15:clr>
        </p15:guide>
        <p15:guide id="4" orient="horz" pos="14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n Kim" initials="EK"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C95"/>
    <a:srgbClr val="CAD6DC"/>
    <a:srgbClr val="E8EBF0"/>
    <a:srgbClr val="00758F"/>
    <a:srgbClr val="E7ECEF"/>
    <a:srgbClr val="41555E"/>
    <a:srgbClr val="983550"/>
    <a:srgbClr val="A0324E"/>
    <a:srgbClr val="8C4160"/>
    <a:srgbClr val="9932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226" autoAdjust="0"/>
  </p:normalViewPr>
  <p:slideViewPr>
    <p:cSldViewPr snapToGrid="0">
      <p:cViewPr varScale="1">
        <p:scale>
          <a:sx n="86" d="100"/>
          <a:sy n="86" d="100"/>
        </p:scale>
        <p:origin x="552" y="58"/>
      </p:cViewPr>
      <p:guideLst>
        <p:guide orient="horz" pos="3203"/>
        <p:guide pos="3839"/>
        <p:guide pos="335"/>
        <p:guide orient="horz" pos="1434"/>
      </p:guideLst>
    </p:cSldViewPr>
  </p:slideViewPr>
  <p:outlineViewPr>
    <p:cViewPr>
      <p:scale>
        <a:sx n="33" d="100"/>
        <a:sy n="33" d="100"/>
      </p:scale>
      <p:origin x="0" y="0"/>
    </p:cViewPr>
  </p:outlineViewPr>
  <p:notesTextViewPr>
    <p:cViewPr>
      <p:scale>
        <a:sx n="95" d="100"/>
        <a:sy n="95" d="100"/>
      </p:scale>
      <p:origin x="0" y="0"/>
    </p:cViewPr>
  </p:notesTextViewPr>
  <p:sorterViewPr>
    <p:cViewPr>
      <p:scale>
        <a:sx n="80" d="100"/>
        <a:sy n="80" d="100"/>
      </p:scale>
      <p:origin x="0" y="-5040"/>
    </p:cViewPr>
  </p:sorterViewPr>
  <p:notesViewPr>
    <p:cSldViewPr snapToGrid="0" snapToObjects="1">
      <p:cViewPr varScale="1">
        <p:scale>
          <a:sx n="95" d="100"/>
          <a:sy n="95" d="100"/>
        </p:scale>
        <p:origin x="400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51BF02-AE1C-4570-96E2-6D2F95113AE9}"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zh-CN" altLang="en-US"/>
        </a:p>
      </dgm:t>
    </dgm:pt>
    <dgm:pt modelId="{FFC36B83-801D-443A-8570-DB03F7B3E921}">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在几分钟内从电子表格转换到 </a:t>
          </a:r>
          <a:r>
            <a:rPr lang="en-US" altLang="zh-CN" sz="1800" b="1" dirty="0"/>
            <a:t>Web </a:t>
          </a:r>
          <a:r>
            <a:rPr lang="zh-CN" altLang="en-US" sz="1800" b="1" dirty="0"/>
            <a:t>应用 </a:t>
          </a:r>
          <a:endParaRPr lang="zh-CN" altLang="en-US" sz="1800" dirty="0"/>
        </a:p>
      </dgm:t>
    </dgm:pt>
    <dgm:pt modelId="{077E2303-230F-4834-A39A-EF951E3669DF}" type="parTrans" cxnId="{EFF70181-6A7E-4FF2-88D3-FF1F1623651D}">
      <dgm:prSet/>
      <dgm:spPr/>
      <dgm:t>
        <a:bodyPr/>
        <a:lstStyle/>
        <a:p>
          <a:endParaRPr lang="zh-CN" altLang="en-US"/>
        </a:p>
      </dgm:t>
    </dgm:pt>
    <dgm:pt modelId="{A0FEE671-53D5-4535-823D-BCD42EE5F302}" type="sibTrans" cxnId="{EFF70181-6A7E-4FF2-88D3-FF1F1623651D}">
      <dgm:prSet/>
      <dgm:spPr/>
      <dgm:t>
        <a:bodyPr/>
        <a:lstStyle/>
        <a:p>
          <a:endParaRPr lang="zh-CN" altLang="en-US"/>
        </a:p>
      </dgm:t>
    </dgm:pt>
    <dgm:pt modelId="{482866D9-8C62-470F-AB77-302D739D6C8C}">
      <dgm:prSet phldrT="[Text]" custT="1"/>
      <dgm:spPr/>
      <dgm:t>
        <a:bodyPr anchor="ctr"/>
        <a:lstStyle/>
        <a:p>
          <a:pPr algn="l"/>
          <a:r>
            <a:rPr lang="zh-CN" altLang="en-US" sz="1600" dirty="0">
              <a:solidFill>
                <a:schemeClr val="tx1"/>
              </a:solidFill>
            </a:rPr>
            <a:t>使用向导，只需单击几次，即可将电子表格转换为 </a:t>
          </a:r>
          <a:r>
            <a:rPr lang="en-US" altLang="en-US" sz="1600" dirty="0">
              <a:solidFill>
                <a:schemeClr val="tx1"/>
              </a:solidFill>
            </a:rPr>
            <a:t>Oracle </a:t>
          </a:r>
          <a:r>
            <a:rPr lang="zh-CN" altLang="en-US" sz="1600" dirty="0">
              <a:solidFill>
                <a:schemeClr val="tx1"/>
              </a:solidFill>
            </a:rPr>
            <a:t>数据库中完整填充的表格，然后可得到一个功能完备的应用，其中具有用于维护数据的报表和表单。</a:t>
          </a:r>
        </a:p>
      </dgm:t>
    </dgm:pt>
    <dgm:pt modelId="{E21B659F-C051-4E31-BF95-F79E9A0B35A1}" type="parTrans" cxnId="{77E6EB11-CA34-46CD-9033-4C38FE31EA79}">
      <dgm:prSet/>
      <dgm:spPr/>
      <dgm:t>
        <a:bodyPr/>
        <a:lstStyle/>
        <a:p>
          <a:endParaRPr lang="zh-CN" altLang="en-US"/>
        </a:p>
      </dgm:t>
    </dgm:pt>
    <dgm:pt modelId="{C3F06903-AF28-4FC1-99AC-5B301C3CB574}" type="sibTrans" cxnId="{77E6EB11-CA34-46CD-9033-4C38FE31EA79}">
      <dgm:prSet/>
      <dgm:spPr/>
      <dgm:t>
        <a:bodyPr/>
        <a:lstStyle/>
        <a:p>
          <a:endParaRPr lang="zh-CN" altLang="en-US"/>
        </a:p>
      </dgm:t>
    </dgm:pt>
    <dgm:pt modelId="{31093614-8C38-4032-B060-D4C1952BFA8B}">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单一信息源</a:t>
          </a:r>
          <a:endParaRPr lang="zh-CN" altLang="en-US" sz="1800" dirty="0"/>
        </a:p>
      </dgm:t>
    </dgm:pt>
    <dgm:pt modelId="{490003A0-1A60-4B6C-9118-F2605E784FE8}" type="parTrans" cxnId="{0CB1B40E-62AE-4433-8C17-638900DA84A4}">
      <dgm:prSet/>
      <dgm:spPr/>
      <dgm:t>
        <a:bodyPr/>
        <a:lstStyle/>
        <a:p>
          <a:endParaRPr lang="zh-CN" altLang="en-US"/>
        </a:p>
      </dgm:t>
    </dgm:pt>
    <dgm:pt modelId="{53781A26-99DB-4937-AC46-10F43A4E7BCF}" type="sibTrans" cxnId="{0CB1B40E-62AE-4433-8C17-638900DA84A4}">
      <dgm:prSet/>
      <dgm:spPr/>
      <dgm:t>
        <a:bodyPr/>
        <a:lstStyle/>
        <a:p>
          <a:endParaRPr lang="zh-CN" altLang="en-US"/>
        </a:p>
      </dgm:t>
    </dgm:pt>
    <dgm:pt modelId="{A98653C5-41AD-4360-93D2-13B78D37AC0F}">
      <dgm:prSet phldrT="[Text]" custT="1"/>
      <dgm:spPr/>
      <dgm:t>
        <a:bodyPr anchor="ctr"/>
        <a:lstStyle/>
        <a:p>
          <a:r>
            <a:rPr lang="zh-CN" altLang="en-US" sz="1600" dirty="0">
              <a:solidFill>
                <a:schemeClr val="tx1"/>
              </a:solidFill>
            </a:rPr>
            <a:t>用户不必将大量电子表格传来传去，而是可以登录 </a:t>
          </a:r>
          <a:r>
            <a:rPr lang="en-US" altLang="en-US" sz="1600" dirty="0">
              <a:solidFill>
                <a:schemeClr val="tx1"/>
              </a:solidFill>
            </a:rPr>
            <a:t>APEX </a:t>
          </a:r>
          <a:r>
            <a:rPr lang="zh-CN" altLang="en-US" sz="1600" dirty="0">
              <a:solidFill>
                <a:schemeClr val="tx1"/>
              </a:solidFill>
            </a:rPr>
            <a:t>以访问单个集中式应用；每个人都可以在其中维护数据。</a:t>
          </a:r>
        </a:p>
      </dgm:t>
    </dgm:pt>
    <dgm:pt modelId="{558F40FD-2DBF-42D6-85E7-F17580A989A4}" type="parTrans" cxnId="{9F8087B5-00D7-4A65-94D2-32F00BB466FE}">
      <dgm:prSet/>
      <dgm:spPr/>
      <dgm:t>
        <a:bodyPr/>
        <a:lstStyle/>
        <a:p>
          <a:endParaRPr lang="zh-CN" altLang="en-US"/>
        </a:p>
      </dgm:t>
    </dgm:pt>
    <dgm:pt modelId="{F94CFABC-7653-4EA9-95C7-47C2C6696CD7}" type="sibTrans" cxnId="{9F8087B5-00D7-4A65-94D2-32F00BB466FE}">
      <dgm:prSet/>
      <dgm:spPr/>
      <dgm:t>
        <a:bodyPr/>
        <a:lstStyle/>
        <a:p>
          <a:endParaRPr lang="zh-CN" altLang="en-US"/>
        </a:p>
      </dgm:t>
    </dgm:pt>
    <dgm:pt modelId="{9E619EB0-1FB5-4144-8D1F-6A44D6A440CA}">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高级安全性</a:t>
          </a:r>
        </a:p>
      </dgm:t>
    </dgm:pt>
    <dgm:pt modelId="{63CB77AE-4957-4E7B-99F5-2A35FCF87C0B}" type="parTrans" cxnId="{B0A84770-2834-4722-98D5-941F8D3AE5AB}">
      <dgm:prSet/>
      <dgm:spPr/>
      <dgm:t>
        <a:bodyPr/>
        <a:lstStyle/>
        <a:p>
          <a:endParaRPr lang="zh-CN" altLang="en-US"/>
        </a:p>
      </dgm:t>
    </dgm:pt>
    <dgm:pt modelId="{57B93F91-D977-4E51-B720-2214482341F5}" type="sibTrans" cxnId="{B0A84770-2834-4722-98D5-941F8D3AE5AB}">
      <dgm:prSet/>
      <dgm:spPr/>
      <dgm:t>
        <a:bodyPr/>
        <a:lstStyle/>
        <a:p>
          <a:endParaRPr lang="zh-CN" altLang="en-US"/>
        </a:p>
      </dgm:t>
    </dgm:pt>
    <dgm:pt modelId="{8EC79731-2E26-4097-BDE7-04828AF103CE}">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zh-CN" altLang="en-US" sz="1800" b="1" dirty="0"/>
            <a:t>完全关系型</a:t>
          </a:r>
          <a:endParaRPr lang="zh-CN" altLang="en-US" sz="1800" dirty="0"/>
        </a:p>
      </dgm:t>
    </dgm:pt>
    <dgm:pt modelId="{92DE2A3B-9CD9-4703-9F46-CEE5A21848C0}" type="parTrans" cxnId="{7D8A6E68-011C-47C6-8C50-7A0356F86C73}">
      <dgm:prSet/>
      <dgm:spPr/>
      <dgm:t>
        <a:bodyPr/>
        <a:lstStyle/>
        <a:p>
          <a:endParaRPr lang="zh-CN" altLang="en-US"/>
        </a:p>
      </dgm:t>
    </dgm:pt>
    <dgm:pt modelId="{D1DD08B1-4D8F-438E-B286-4FBFF37493C4}" type="sibTrans" cxnId="{7D8A6E68-011C-47C6-8C50-7A0356F86C73}">
      <dgm:prSet/>
      <dgm:spPr/>
      <dgm:t>
        <a:bodyPr/>
        <a:lstStyle/>
        <a:p>
          <a:endParaRPr lang="zh-CN" altLang="en-US"/>
        </a:p>
      </dgm:t>
    </dgm:pt>
    <dgm:pt modelId="{2DE4964F-32E9-4E5F-92DF-66A57C12D3F3}">
      <dgm:prSet phldrT="[Text]" custT="1"/>
      <dgm:spPr/>
      <dgm:t>
        <a:bodyPr anchor="ctr"/>
        <a:lstStyle/>
        <a:p>
          <a:r>
            <a:rPr lang="zh-CN" altLang="en-US" sz="1600" dirty="0">
              <a:solidFill>
                <a:schemeClr val="tx1"/>
              </a:solidFill>
            </a:rPr>
            <a:t>在电子表格中实施主从类型关系相当困难，因为大多数电子表格都是平面的，结果就是难以正确分析数据。</a:t>
          </a:r>
          <a:r>
            <a:rPr lang="en-US" altLang="en-US" sz="1600" dirty="0">
              <a:solidFill>
                <a:schemeClr val="tx1"/>
              </a:solidFill>
            </a:rPr>
            <a:t>APEX</a:t>
          </a:r>
          <a:r>
            <a:rPr lang="zh-CN" altLang="en-US" sz="1600" dirty="0">
              <a:solidFill>
                <a:schemeClr val="tx1"/>
              </a:solidFill>
            </a:rPr>
            <a:t>中存在主从类型的表格，因此很容易在其中实施引用完整性。</a:t>
          </a:r>
        </a:p>
      </dgm:t>
    </dgm:pt>
    <dgm:pt modelId="{23D8A91D-0F6C-42BA-989F-5A0712B28EF9}" type="parTrans" cxnId="{9C24AEF0-4567-41B1-90B1-0AAFC5212CD5}">
      <dgm:prSet/>
      <dgm:spPr/>
      <dgm:t>
        <a:bodyPr/>
        <a:lstStyle/>
        <a:p>
          <a:endParaRPr lang="zh-CN" altLang="en-US"/>
        </a:p>
      </dgm:t>
    </dgm:pt>
    <dgm:pt modelId="{2748F2B3-11BC-4681-B29A-B15FB8C143C5}" type="sibTrans" cxnId="{9C24AEF0-4567-41B1-90B1-0AAFC5212CD5}">
      <dgm:prSet/>
      <dgm:spPr/>
      <dgm:t>
        <a:bodyPr/>
        <a:lstStyle/>
        <a:p>
          <a:endParaRPr lang="zh-CN" altLang="en-US"/>
        </a:p>
      </dgm:t>
    </dgm:pt>
    <dgm:pt modelId="{E923D95B-A656-4143-86E6-159601572883}">
      <dgm:prSet phldrT="[Text]" custT="1"/>
      <dgm:spPr/>
      <dgm:t>
        <a:bodyPr anchor="ctr"/>
        <a:lstStyle/>
        <a:p>
          <a:r>
            <a:rPr lang="zh-CN" altLang="en-US" sz="1600" dirty="0">
              <a:solidFill>
                <a:schemeClr val="tx1"/>
              </a:solidFill>
            </a:rPr>
            <a:t>电子表格通常缺少验证和审计功能。</a:t>
          </a:r>
          <a:endParaRPr lang="en-US" altLang="zh-CN" sz="1600" dirty="0">
            <a:solidFill>
              <a:schemeClr val="tx1"/>
            </a:solidFill>
          </a:endParaRPr>
        </a:p>
        <a:p>
          <a:r>
            <a:rPr lang="en-US" altLang="en-US" sz="1600" dirty="0">
              <a:solidFill>
                <a:schemeClr val="tx1"/>
              </a:solidFill>
            </a:rPr>
            <a:t>APEX </a:t>
          </a:r>
          <a:r>
            <a:rPr lang="zh-CN" altLang="en-US" sz="1600" dirty="0">
              <a:solidFill>
                <a:schemeClr val="tx1"/>
              </a:solidFill>
            </a:rPr>
            <a:t>应用可以利用 </a:t>
          </a:r>
          <a:r>
            <a:rPr lang="en-US" altLang="en-US" sz="1600" dirty="0">
              <a:solidFill>
                <a:schemeClr val="tx1"/>
              </a:solidFill>
            </a:rPr>
            <a:t>SSO</a:t>
          </a:r>
          <a:r>
            <a:rPr lang="zh-CN" altLang="en-US" sz="1600" dirty="0">
              <a:solidFill>
                <a:schemeClr val="tx1"/>
              </a:solidFill>
            </a:rPr>
            <a:t>、</a:t>
          </a:r>
          <a:r>
            <a:rPr lang="en-US" altLang="en-US" sz="1600" dirty="0">
              <a:solidFill>
                <a:schemeClr val="tx1"/>
              </a:solidFill>
            </a:rPr>
            <a:t>LDAP </a:t>
          </a:r>
          <a:r>
            <a:rPr lang="zh-CN" altLang="en-US" sz="1600" dirty="0">
              <a:solidFill>
                <a:schemeClr val="tx1"/>
              </a:solidFill>
            </a:rPr>
            <a:t>或社交登录，并可以便利地整合审计跟踪。</a:t>
          </a:r>
        </a:p>
      </dgm:t>
    </dgm:pt>
    <dgm:pt modelId="{5B8C35AA-FF1B-4B52-95A0-AEE135FBEE71}" type="sibTrans" cxnId="{5E8EFD96-9A53-44B0-A74E-AC377110990B}">
      <dgm:prSet/>
      <dgm:spPr/>
      <dgm:t>
        <a:bodyPr/>
        <a:lstStyle/>
        <a:p>
          <a:endParaRPr lang="zh-CN" altLang="en-US"/>
        </a:p>
      </dgm:t>
    </dgm:pt>
    <dgm:pt modelId="{69C51BEB-3B0C-48A8-869E-E911C27E8F09}" type="parTrans" cxnId="{5E8EFD96-9A53-44B0-A74E-AC377110990B}">
      <dgm:prSet/>
      <dgm:spPr/>
      <dgm:t>
        <a:bodyPr/>
        <a:lstStyle/>
        <a:p>
          <a:endParaRPr lang="zh-CN" altLang="en-US"/>
        </a:p>
      </dgm:t>
    </dgm:pt>
    <dgm:pt modelId="{DD6388B5-6529-4348-9990-33D8D042848E}" type="pres">
      <dgm:prSet presAssocID="{1151BF02-AE1C-4570-96E2-6D2F95113AE9}" presName="Name0" presStyleCnt="0">
        <dgm:presLayoutVars>
          <dgm:chMax/>
          <dgm:chPref val="3"/>
          <dgm:dir/>
          <dgm:animOne val="branch"/>
          <dgm:animLvl val="lvl"/>
        </dgm:presLayoutVars>
      </dgm:prSet>
      <dgm:spPr/>
    </dgm:pt>
    <dgm:pt modelId="{3D401BF9-4B66-4205-A4EC-D789E6635DF9}" type="pres">
      <dgm:prSet presAssocID="{FFC36B83-801D-443A-8570-DB03F7B3E921}" presName="composite" presStyleCnt="0"/>
      <dgm:spPr/>
    </dgm:pt>
    <dgm:pt modelId="{63B9478C-F23A-4BE0-BEB9-18A81759B4E9}" type="pres">
      <dgm:prSet presAssocID="{FFC36B83-801D-443A-8570-DB03F7B3E921}" presName="FirstChild" presStyleLbl="revTx" presStyleIdx="0" presStyleCnt="4" custScaleX="97198">
        <dgm:presLayoutVars>
          <dgm:chMax val="0"/>
          <dgm:chPref val="0"/>
          <dgm:bulletEnabled val="1"/>
        </dgm:presLayoutVars>
      </dgm:prSet>
      <dgm:spPr/>
    </dgm:pt>
    <dgm:pt modelId="{985390E2-9B22-4B3E-93E3-19B49D68294E}" type="pres">
      <dgm:prSet presAssocID="{FFC36B83-801D-443A-8570-DB03F7B3E921}" presName="Parent" presStyleLbl="alignNode1" presStyleIdx="0" presStyleCnt="4">
        <dgm:presLayoutVars>
          <dgm:chMax val="3"/>
          <dgm:chPref val="3"/>
          <dgm:bulletEnabled val="1"/>
        </dgm:presLayoutVars>
      </dgm:prSet>
      <dgm:spPr/>
    </dgm:pt>
    <dgm:pt modelId="{F192B7FA-BDCD-4A68-B2C3-513949623790}" type="pres">
      <dgm:prSet presAssocID="{FFC36B83-801D-443A-8570-DB03F7B3E921}" presName="Accent" presStyleLbl="parChTrans1D1" presStyleIdx="0" presStyleCnt="4"/>
      <dgm:spPr/>
    </dgm:pt>
    <dgm:pt modelId="{5F28A54D-4FC2-49F9-89EB-E27976345EAF}" type="pres">
      <dgm:prSet presAssocID="{A0FEE671-53D5-4535-823D-BCD42EE5F302}" presName="sibTrans" presStyleCnt="0"/>
      <dgm:spPr/>
    </dgm:pt>
    <dgm:pt modelId="{E4B6214E-2E75-4F03-886A-E2C0ED0906EF}" type="pres">
      <dgm:prSet presAssocID="{31093614-8C38-4032-B060-D4C1952BFA8B}" presName="composite" presStyleCnt="0"/>
      <dgm:spPr/>
    </dgm:pt>
    <dgm:pt modelId="{126CFFE6-02BB-4B98-BE1E-EFBD2FE65BCD}" type="pres">
      <dgm:prSet presAssocID="{31093614-8C38-4032-B060-D4C1952BFA8B}" presName="FirstChild" presStyleLbl="revTx" presStyleIdx="1" presStyleCnt="4" custScaleX="96549">
        <dgm:presLayoutVars>
          <dgm:chMax val="0"/>
          <dgm:chPref val="0"/>
          <dgm:bulletEnabled val="1"/>
        </dgm:presLayoutVars>
      </dgm:prSet>
      <dgm:spPr/>
    </dgm:pt>
    <dgm:pt modelId="{DBE6256E-4FFF-4288-A96D-C4772FBF12DD}" type="pres">
      <dgm:prSet presAssocID="{31093614-8C38-4032-B060-D4C1952BFA8B}" presName="Parent" presStyleLbl="alignNode1" presStyleIdx="1" presStyleCnt="4">
        <dgm:presLayoutVars>
          <dgm:chMax val="3"/>
          <dgm:chPref val="3"/>
          <dgm:bulletEnabled val="1"/>
        </dgm:presLayoutVars>
      </dgm:prSet>
      <dgm:spPr/>
    </dgm:pt>
    <dgm:pt modelId="{B4781D05-6B20-4D43-8979-36A0DEA895E3}" type="pres">
      <dgm:prSet presAssocID="{31093614-8C38-4032-B060-D4C1952BFA8B}" presName="Accent" presStyleLbl="parChTrans1D1" presStyleIdx="1" presStyleCnt="4"/>
      <dgm:spPr/>
    </dgm:pt>
    <dgm:pt modelId="{4C147771-E15F-4CE8-9018-FE7679D3178C}" type="pres">
      <dgm:prSet presAssocID="{53781A26-99DB-4937-AC46-10F43A4E7BCF}" presName="sibTrans" presStyleCnt="0"/>
      <dgm:spPr/>
    </dgm:pt>
    <dgm:pt modelId="{928E5623-FF08-4844-9299-B94F8C004459}" type="pres">
      <dgm:prSet presAssocID="{9E619EB0-1FB5-4144-8D1F-6A44D6A440CA}" presName="composite" presStyleCnt="0"/>
      <dgm:spPr/>
    </dgm:pt>
    <dgm:pt modelId="{3B40524F-DF12-41ED-9E5E-8391F028B1A4}" type="pres">
      <dgm:prSet presAssocID="{9E619EB0-1FB5-4144-8D1F-6A44D6A440CA}" presName="FirstChild" presStyleLbl="revTx" presStyleIdx="2" presStyleCnt="4" custScaleX="96766">
        <dgm:presLayoutVars>
          <dgm:chMax val="0"/>
          <dgm:chPref val="0"/>
          <dgm:bulletEnabled val="1"/>
        </dgm:presLayoutVars>
      </dgm:prSet>
      <dgm:spPr/>
    </dgm:pt>
    <dgm:pt modelId="{5004F67C-33B8-44DD-88EC-79000276A77D}" type="pres">
      <dgm:prSet presAssocID="{9E619EB0-1FB5-4144-8D1F-6A44D6A440CA}" presName="Parent" presStyleLbl="alignNode1" presStyleIdx="2" presStyleCnt="4">
        <dgm:presLayoutVars>
          <dgm:chMax val="3"/>
          <dgm:chPref val="3"/>
          <dgm:bulletEnabled val="1"/>
        </dgm:presLayoutVars>
      </dgm:prSet>
      <dgm:spPr/>
    </dgm:pt>
    <dgm:pt modelId="{90A7A192-F5DC-4D15-AB2A-4D84702B3B80}" type="pres">
      <dgm:prSet presAssocID="{9E619EB0-1FB5-4144-8D1F-6A44D6A440CA}" presName="Accent" presStyleLbl="parChTrans1D1" presStyleIdx="2" presStyleCnt="4"/>
      <dgm:spPr/>
    </dgm:pt>
    <dgm:pt modelId="{B4D21D30-1234-4459-898A-BFF7219395DD}" type="pres">
      <dgm:prSet presAssocID="{57B93F91-D977-4E51-B720-2214482341F5}" presName="sibTrans" presStyleCnt="0"/>
      <dgm:spPr/>
    </dgm:pt>
    <dgm:pt modelId="{25634D2F-1E6C-40B6-BE1C-B93BC6CB8525}" type="pres">
      <dgm:prSet presAssocID="{8EC79731-2E26-4097-BDE7-04828AF103CE}" presName="composite" presStyleCnt="0"/>
      <dgm:spPr/>
    </dgm:pt>
    <dgm:pt modelId="{91B64B44-090F-4DAE-ADF0-0FD825A5E847}" type="pres">
      <dgm:prSet presAssocID="{8EC79731-2E26-4097-BDE7-04828AF103CE}" presName="FirstChild" presStyleLbl="revTx" presStyleIdx="3" presStyleCnt="4" custScaleX="96333">
        <dgm:presLayoutVars>
          <dgm:chMax val="0"/>
          <dgm:chPref val="0"/>
          <dgm:bulletEnabled val="1"/>
        </dgm:presLayoutVars>
      </dgm:prSet>
      <dgm:spPr/>
    </dgm:pt>
    <dgm:pt modelId="{250F2A26-609D-44A1-8BA6-70E32C3ACD79}" type="pres">
      <dgm:prSet presAssocID="{8EC79731-2E26-4097-BDE7-04828AF103CE}" presName="Parent" presStyleLbl="alignNode1" presStyleIdx="3" presStyleCnt="4">
        <dgm:presLayoutVars>
          <dgm:chMax val="3"/>
          <dgm:chPref val="3"/>
          <dgm:bulletEnabled val="1"/>
        </dgm:presLayoutVars>
      </dgm:prSet>
      <dgm:spPr/>
    </dgm:pt>
    <dgm:pt modelId="{4A09EE4D-5458-494E-9469-0A4544E5872E}" type="pres">
      <dgm:prSet presAssocID="{8EC79731-2E26-4097-BDE7-04828AF103CE}" presName="Accent" presStyleLbl="parChTrans1D1" presStyleIdx="3" presStyleCnt="4"/>
      <dgm:spPr/>
    </dgm:pt>
  </dgm:ptLst>
  <dgm:cxnLst>
    <dgm:cxn modelId="{39465D08-F7A1-4E8B-9145-3458F491F92E}" type="presOf" srcId="{9E619EB0-1FB5-4144-8D1F-6A44D6A440CA}" destId="{5004F67C-33B8-44DD-88EC-79000276A77D}" srcOrd="0" destOrd="0" presId="urn:microsoft.com/office/officeart/2011/layout/TabList"/>
    <dgm:cxn modelId="{0CB1B40E-62AE-4433-8C17-638900DA84A4}" srcId="{1151BF02-AE1C-4570-96E2-6D2F95113AE9}" destId="{31093614-8C38-4032-B060-D4C1952BFA8B}" srcOrd="1" destOrd="0" parTransId="{490003A0-1A60-4B6C-9118-F2605E784FE8}" sibTransId="{53781A26-99DB-4937-AC46-10F43A4E7BCF}"/>
    <dgm:cxn modelId="{77E6EB11-CA34-46CD-9033-4C38FE31EA79}" srcId="{FFC36B83-801D-443A-8570-DB03F7B3E921}" destId="{482866D9-8C62-470F-AB77-302D739D6C8C}" srcOrd="0" destOrd="0" parTransId="{E21B659F-C051-4E31-BF95-F79E9A0B35A1}" sibTransId="{C3F06903-AF28-4FC1-99AC-5B301C3CB574}"/>
    <dgm:cxn modelId="{84407B14-3737-4D99-9CF7-45B7D2DA01A8}" type="presOf" srcId="{31093614-8C38-4032-B060-D4C1952BFA8B}" destId="{DBE6256E-4FFF-4288-A96D-C4772FBF12DD}" srcOrd="0" destOrd="0" presId="urn:microsoft.com/office/officeart/2011/layout/TabList"/>
    <dgm:cxn modelId="{0651F626-EA11-4580-AC48-C37914861D45}" type="presOf" srcId="{2DE4964F-32E9-4E5F-92DF-66A57C12D3F3}" destId="{91B64B44-090F-4DAE-ADF0-0FD825A5E847}" srcOrd="0" destOrd="0" presId="urn:microsoft.com/office/officeart/2011/layout/TabList"/>
    <dgm:cxn modelId="{78B0023E-A024-4C33-A145-39EB405A78D4}" type="presOf" srcId="{E923D95B-A656-4143-86E6-159601572883}" destId="{3B40524F-DF12-41ED-9E5E-8391F028B1A4}" srcOrd="0" destOrd="0" presId="urn:microsoft.com/office/officeart/2011/layout/TabList"/>
    <dgm:cxn modelId="{097B2663-F698-465B-A972-1476DB511767}" type="presOf" srcId="{FFC36B83-801D-443A-8570-DB03F7B3E921}" destId="{985390E2-9B22-4B3E-93E3-19B49D68294E}" srcOrd="0" destOrd="0" presId="urn:microsoft.com/office/officeart/2011/layout/TabList"/>
    <dgm:cxn modelId="{7D8A6E68-011C-47C6-8C50-7A0356F86C73}" srcId="{1151BF02-AE1C-4570-96E2-6D2F95113AE9}" destId="{8EC79731-2E26-4097-BDE7-04828AF103CE}" srcOrd="3" destOrd="0" parTransId="{92DE2A3B-9CD9-4703-9F46-CEE5A21848C0}" sibTransId="{D1DD08B1-4D8F-438E-B286-4FBFF37493C4}"/>
    <dgm:cxn modelId="{B0A84770-2834-4722-98D5-941F8D3AE5AB}" srcId="{1151BF02-AE1C-4570-96E2-6D2F95113AE9}" destId="{9E619EB0-1FB5-4144-8D1F-6A44D6A440CA}" srcOrd="2" destOrd="0" parTransId="{63CB77AE-4957-4E7B-99F5-2A35FCF87C0B}" sibTransId="{57B93F91-D977-4E51-B720-2214482341F5}"/>
    <dgm:cxn modelId="{06DCC65A-FC26-426C-B9BA-D19703F1E35B}" type="presOf" srcId="{1151BF02-AE1C-4570-96E2-6D2F95113AE9}" destId="{DD6388B5-6529-4348-9990-33D8D042848E}" srcOrd="0" destOrd="0" presId="urn:microsoft.com/office/officeart/2011/layout/TabList"/>
    <dgm:cxn modelId="{EFF70181-6A7E-4FF2-88D3-FF1F1623651D}" srcId="{1151BF02-AE1C-4570-96E2-6D2F95113AE9}" destId="{FFC36B83-801D-443A-8570-DB03F7B3E921}" srcOrd="0" destOrd="0" parTransId="{077E2303-230F-4834-A39A-EF951E3669DF}" sibTransId="{A0FEE671-53D5-4535-823D-BCD42EE5F302}"/>
    <dgm:cxn modelId="{EAD18690-7E65-4580-BABD-0C849609791A}" type="presOf" srcId="{482866D9-8C62-470F-AB77-302D739D6C8C}" destId="{63B9478C-F23A-4BE0-BEB9-18A81759B4E9}" srcOrd="0" destOrd="0" presId="urn:microsoft.com/office/officeart/2011/layout/TabList"/>
    <dgm:cxn modelId="{5E8EFD96-9A53-44B0-A74E-AC377110990B}" srcId="{9E619EB0-1FB5-4144-8D1F-6A44D6A440CA}" destId="{E923D95B-A656-4143-86E6-159601572883}" srcOrd="0" destOrd="0" parTransId="{69C51BEB-3B0C-48A8-869E-E911C27E8F09}" sibTransId="{5B8C35AA-FF1B-4B52-95A0-AEE135FBEE71}"/>
    <dgm:cxn modelId="{679FB7AC-3225-4587-8A5B-AAB7B56D79A1}" type="presOf" srcId="{8EC79731-2E26-4097-BDE7-04828AF103CE}" destId="{250F2A26-609D-44A1-8BA6-70E32C3ACD79}" srcOrd="0" destOrd="0" presId="urn:microsoft.com/office/officeart/2011/layout/TabList"/>
    <dgm:cxn modelId="{9F8087B5-00D7-4A65-94D2-32F00BB466FE}" srcId="{31093614-8C38-4032-B060-D4C1952BFA8B}" destId="{A98653C5-41AD-4360-93D2-13B78D37AC0F}" srcOrd="0" destOrd="0" parTransId="{558F40FD-2DBF-42D6-85E7-F17580A989A4}" sibTransId="{F94CFABC-7653-4EA9-95C7-47C2C6696CD7}"/>
    <dgm:cxn modelId="{AB44B1D5-EF6C-4FC8-BBA5-41E9E90B090D}" type="presOf" srcId="{A98653C5-41AD-4360-93D2-13B78D37AC0F}" destId="{126CFFE6-02BB-4B98-BE1E-EFBD2FE65BCD}" srcOrd="0" destOrd="0" presId="urn:microsoft.com/office/officeart/2011/layout/TabList"/>
    <dgm:cxn modelId="{9C24AEF0-4567-41B1-90B1-0AAFC5212CD5}" srcId="{8EC79731-2E26-4097-BDE7-04828AF103CE}" destId="{2DE4964F-32E9-4E5F-92DF-66A57C12D3F3}" srcOrd="0" destOrd="0" parTransId="{23D8A91D-0F6C-42BA-989F-5A0712B28EF9}" sibTransId="{2748F2B3-11BC-4681-B29A-B15FB8C143C5}"/>
    <dgm:cxn modelId="{E36DAB78-F20C-4083-9866-EB254FA2255B}" type="presParOf" srcId="{DD6388B5-6529-4348-9990-33D8D042848E}" destId="{3D401BF9-4B66-4205-A4EC-D789E6635DF9}" srcOrd="0" destOrd="0" presId="urn:microsoft.com/office/officeart/2011/layout/TabList"/>
    <dgm:cxn modelId="{E19CC045-F55F-47CB-B23B-48AAC263B5AE}" type="presParOf" srcId="{3D401BF9-4B66-4205-A4EC-D789E6635DF9}" destId="{63B9478C-F23A-4BE0-BEB9-18A81759B4E9}" srcOrd="0" destOrd="0" presId="urn:microsoft.com/office/officeart/2011/layout/TabList"/>
    <dgm:cxn modelId="{E574BF1D-B0F0-443E-96F0-E821BFF51211}" type="presParOf" srcId="{3D401BF9-4B66-4205-A4EC-D789E6635DF9}" destId="{985390E2-9B22-4B3E-93E3-19B49D68294E}" srcOrd="1" destOrd="0" presId="urn:microsoft.com/office/officeart/2011/layout/TabList"/>
    <dgm:cxn modelId="{CA3C6CFB-A188-4C46-9F1F-E6EB558A51DA}" type="presParOf" srcId="{3D401BF9-4B66-4205-A4EC-D789E6635DF9}" destId="{F192B7FA-BDCD-4A68-B2C3-513949623790}" srcOrd="2" destOrd="0" presId="urn:microsoft.com/office/officeart/2011/layout/TabList"/>
    <dgm:cxn modelId="{83EB9154-2992-417C-8259-3B43069D237A}" type="presParOf" srcId="{DD6388B5-6529-4348-9990-33D8D042848E}" destId="{5F28A54D-4FC2-49F9-89EB-E27976345EAF}" srcOrd="1" destOrd="0" presId="urn:microsoft.com/office/officeart/2011/layout/TabList"/>
    <dgm:cxn modelId="{1225282E-BC59-43F6-96FA-D7258EBBD9EE}" type="presParOf" srcId="{DD6388B5-6529-4348-9990-33D8D042848E}" destId="{E4B6214E-2E75-4F03-886A-E2C0ED0906EF}" srcOrd="2" destOrd="0" presId="urn:microsoft.com/office/officeart/2011/layout/TabList"/>
    <dgm:cxn modelId="{B058183C-93F2-4768-B0B5-87834EB6D9F4}" type="presParOf" srcId="{E4B6214E-2E75-4F03-886A-E2C0ED0906EF}" destId="{126CFFE6-02BB-4B98-BE1E-EFBD2FE65BCD}" srcOrd="0" destOrd="0" presId="urn:microsoft.com/office/officeart/2011/layout/TabList"/>
    <dgm:cxn modelId="{AD302DF3-3445-4E92-A10A-B474647AF4AD}" type="presParOf" srcId="{E4B6214E-2E75-4F03-886A-E2C0ED0906EF}" destId="{DBE6256E-4FFF-4288-A96D-C4772FBF12DD}" srcOrd="1" destOrd="0" presId="urn:microsoft.com/office/officeart/2011/layout/TabList"/>
    <dgm:cxn modelId="{264F6549-B74F-4503-80A8-D52AC2D838FA}" type="presParOf" srcId="{E4B6214E-2E75-4F03-886A-E2C0ED0906EF}" destId="{B4781D05-6B20-4D43-8979-36A0DEA895E3}" srcOrd="2" destOrd="0" presId="urn:microsoft.com/office/officeart/2011/layout/TabList"/>
    <dgm:cxn modelId="{7F3C4AF7-64E6-4898-93CB-727344D5361E}" type="presParOf" srcId="{DD6388B5-6529-4348-9990-33D8D042848E}" destId="{4C147771-E15F-4CE8-9018-FE7679D3178C}" srcOrd="3" destOrd="0" presId="urn:microsoft.com/office/officeart/2011/layout/TabList"/>
    <dgm:cxn modelId="{D2020A9A-A5BC-405A-9B8B-513A8CC1BE78}" type="presParOf" srcId="{DD6388B5-6529-4348-9990-33D8D042848E}" destId="{928E5623-FF08-4844-9299-B94F8C004459}" srcOrd="4" destOrd="0" presId="urn:microsoft.com/office/officeart/2011/layout/TabList"/>
    <dgm:cxn modelId="{966F4D6B-533C-4A52-B09C-9C704FFBDB5B}" type="presParOf" srcId="{928E5623-FF08-4844-9299-B94F8C004459}" destId="{3B40524F-DF12-41ED-9E5E-8391F028B1A4}" srcOrd="0" destOrd="0" presId="urn:microsoft.com/office/officeart/2011/layout/TabList"/>
    <dgm:cxn modelId="{D632A41E-F6DE-4EA8-9A05-FDC031B8EEDD}" type="presParOf" srcId="{928E5623-FF08-4844-9299-B94F8C004459}" destId="{5004F67C-33B8-44DD-88EC-79000276A77D}" srcOrd="1" destOrd="0" presId="urn:microsoft.com/office/officeart/2011/layout/TabList"/>
    <dgm:cxn modelId="{35B55BF7-2296-4760-AF6B-4C39993524AB}" type="presParOf" srcId="{928E5623-FF08-4844-9299-B94F8C004459}" destId="{90A7A192-F5DC-4D15-AB2A-4D84702B3B80}" srcOrd="2" destOrd="0" presId="urn:microsoft.com/office/officeart/2011/layout/TabList"/>
    <dgm:cxn modelId="{62AE3694-7D96-4E74-B84E-594AC36F93CC}" type="presParOf" srcId="{DD6388B5-6529-4348-9990-33D8D042848E}" destId="{B4D21D30-1234-4459-898A-BFF7219395DD}" srcOrd="5" destOrd="0" presId="urn:microsoft.com/office/officeart/2011/layout/TabList"/>
    <dgm:cxn modelId="{3B47CD1D-4FD3-4666-ADDE-B9CB5BF27B99}" type="presParOf" srcId="{DD6388B5-6529-4348-9990-33D8D042848E}" destId="{25634D2F-1E6C-40B6-BE1C-B93BC6CB8525}" srcOrd="6" destOrd="0" presId="urn:microsoft.com/office/officeart/2011/layout/TabList"/>
    <dgm:cxn modelId="{3920F59C-A8F2-4DDF-B080-FEC257EEF8EC}" type="presParOf" srcId="{25634D2F-1E6C-40B6-BE1C-B93BC6CB8525}" destId="{91B64B44-090F-4DAE-ADF0-0FD825A5E847}" srcOrd="0" destOrd="0" presId="urn:microsoft.com/office/officeart/2011/layout/TabList"/>
    <dgm:cxn modelId="{CAC54AC1-7EC2-4F41-B243-78973E3AAFFE}" type="presParOf" srcId="{25634D2F-1E6C-40B6-BE1C-B93BC6CB8525}" destId="{250F2A26-609D-44A1-8BA6-70E32C3ACD79}" srcOrd="1" destOrd="0" presId="urn:microsoft.com/office/officeart/2011/layout/TabList"/>
    <dgm:cxn modelId="{3BB20FFD-1A17-4992-AC1F-20772C8A33D7}" type="presParOf" srcId="{25634D2F-1E6C-40B6-BE1C-B93BC6CB8525}" destId="{4A09EE4D-5458-494E-9469-0A4544E5872E}"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95203-2605-473C-B71E-D1F368BEB0C4}"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A3E963EB-4A53-4CB9-871A-8E1F04A09B18}">
      <dgm:prSet/>
      <dgm:spPr/>
      <dgm:t>
        <a:bodyPr/>
        <a:lstStyle/>
        <a:p>
          <a:r>
            <a:rPr lang="zh-CN" b="1" i="0"/>
            <a:t>成熟的低代码平台</a:t>
          </a:r>
          <a:endParaRPr lang="en-US"/>
        </a:p>
      </dgm:t>
    </dgm:pt>
    <dgm:pt modelId="{3207EE18-3696-4F9A-B15C-DD0FFFC34D48}" type="parTrans" cxnId="{E1BBC9C0-9275-4FB4-AC5C-E5F2D03632DC}">
      <dgm:prSet/>
      <dgm:spPr/>
      <dgm:t>
        <a:bodyPr/>
        <a:lstStyle/>
        <a:p>
          <a:endParaRPr lang="en-US"/>
        </a:p>
      </dgm:t>
    </dgm:pt>
    <dgm:pt modelId="{B3C7199F-01E9-4923-9174-2971C337A29D}" type="sibTrans" cxnId="{E1BBC9C0-9275-4FB4-AC5C-E5F2D03632DC}">
      <dgm:prSet/>
      <dgm:spPr/>
      <dgm:t>
        <a:bodyPr/>
        <a:lstStyle/>
        <a:p>
          <a:endParaRPr lang="en-US"/>
        </a:p>
      </dgm:t>
    </dgm:pt>
    <dgm:pt modelId="{060407A7-30AB-4195-9918-1AD195FB9BC9}">
      <dgm:prSet/>
      <dgm:spPr/>
      <dgm:t>
        <a:bodyPr/>
        <a:lstStyle/>
        <a:p>
          <a:r>
            <a:rPr lang="zh-CN" b="1" i="0" dirty="0"/>
            <a:t>快速高效、功能完善</a:t>
          </a:r>
          <a:endParaRPr lang="en-US" dirty="0"/>
        </a:p>
      </dgm:t>
    </dgm:pt>
    <dgm:pt modelId="{459AFEA9-02F0-416F-BFF3-577E1CB5D91C}" type="parTrans" cxnId="{ECC4B457-9B44-498C-835F-25712EFEB165}">
      <dgm:prSet/>
      <dgm:spPr/>
      <dgm:t>
        <a:bodyPr/>
        <a:lstStyle/>
        <a:p>
          <a:endParaRPr lang="en-US"/>
        </a:p>
      </dgm:t>
    </dgm:pt>
    <dgm:pt modelId="{4D30D321-471A-4EF3-91CF-45CEE91D2111}" type="sibTrans" cxnId="{ECC4B457-9B44-498C-835F-25712EFEB165}">
      <dgm:prSet/>
      <dgm:spPr/>
      <dgm:t>
        <a:bodyPr/>
        <a:lstStyle/>
        <a:p>
          <a:endParaRPr lang="en-US"/>
        </a:p>
      </dgm:t>
    </dgm:pt>
    <dgm:pt modelId="{89BF6807-54DE-43F2-8A48-4BEDE9743FAF}">
      <dgm:prSet/>
      <dgm:spPr/>
      <dgm:t>
        <a:bodyPr/>
        <a:lstStyle/>
        <a:p>
          <a:r>
            <a:rPr lang="zh-CN" b="1" i="0" dirty="0"/>
            <a:t>安全，稳定</a:t>
          </a:r>
          <a:endParaRPr lang="en-US" dirty="0"/>
        </a:p>
      </dgm:t>
    </dgm:pt>
    <dgm:pt modelId="{5D426D5E-E038-4E5F-881B-C83A17369CAB}" type="parTrans" cxnId="{FB35A54C-CB6C-404F-89D7-9E589B3068CD}">
      <dgm:prSet/>
      <dgm:spPr/>
      <dgm:t>
        <a:bodyPr/>
        <a:lstStyle/>
        <a:p>
          <a:endParaRPr lang="en-US"/>
        </a:p>
      </dgm:t>
    </dgm:pt>
    <dgm:pt modelId="{C5EC9FAA-98D1-4FA4-8933-AC69502AFEBF}" type="sibTrans" cxnId="{FB35A54C-CB6C-404F-89D7-9E589B3068CD}">
      <dgm:prSet/>
      <dgm:spPr/>
      <dgm:t>
        <a:bodyPr/>
        <a:lstStyle/>
        <a:p>
          <a:endParaRPr lang="en-US"/>
        </a:p>
      </dgm:t>
    </dgm:pt>
    <dgm:pt modelId="{9FD37B6A-FC4A-4194-B545-E93ED7781CD3}">
      <dgm:prSet/>
      <dgm:spPr/>
      <dgm:t>
        <a:bodyPr/>
        <a:lstStyle/>
        <a:p>
          <a:r>
            <a:rPr lang="zh-CN" altLang="en-US" b="1" i="0" dirty="0"/>
            <a:t>可扩展、免费</a:t>
          </a:r>
          <a:endParaRPr lang="en-US" dirty="0"/>
        </a:p>
      </dgm:t>
    </dgm:pt>
    <dgm:pt modelId="{F7FA21B7-8D4B-4C4C-9C79-257985042757}" type="parTrans" cxnId="{7A9B20C4-AB8A-4C4F-8C14-455293451CD5}">
      <dgm:prSet/>
      <dgm:spPr/>
      <dgm:t>
        <a:bodyPr/>
        <a:lstStyle/>
        <a:p>
          <a:endParaRPr lang="en-US"/>
        </a:p>
      </dgm:t>
    </dgm:pt>
    <dgm:pt modelId="{69FB6034-C984-45B4-B7A5-3D3B95734008}" type="sibTrans" cxnId="{7A9B20C4-AB8A-4C4F-8C14-455293451CD5}">
      <dgm:prSet/>
      <dgm:spPr/>
      <dgm:t>
        <a:bodyPr/>
        <a:lstStyle/>
        <a:p>
          <a:endParaRPr lang="en-US"/>
        </a:p>
      </dgm:t>
    </dgm:pt>
    <dgm:pt modelId="{11DDC133-BE2D-436E-8918-031E7E81FE84}">
      <dgm:prSet/>
      <dgm:spPr/>
      <dgm:t>
        <a:bodyPr/>
        <a:lstStyle/>
        <a:p>
          <a:r>
            <a:rPr lang="zh-CN" b="1" i="0"/>
            <a:t>应用广泛</a:t>
          </a:r>
          <a:endParaRPr lang="en-US"/>
        </a:p>
      </dgm:t>
    </dgm:pt>
    <dgm:pt modelId="{ABD88668-2784-4D55-8996-8FC28CCFFFD0}" type="parTrans" cxnId="{2E5F7194-A00F-4C2B-AF3E-15F168ECF6B6}">
      <dgm:prSet/>
      <dgm:spPr/>
      <dgm:t>
        <a:bodyPr/>
        <a:lstStyle/>
        <a:p>
          <a:endParaRPr lang="en-US"/>
        </a:p>
      </dgm:t>
    </dgm:pt>
    <dgm:pt modelId="{FC8BA01C-0AA9-464F-9DA3-65AE5A8BBE3C}" type="sibTrans" cxnId="{2E5F7194-A00F-4C2B-AF3E-15F168ECF6B6}">
      <dgm:prSet/>
      <dgm:spPr/>
      <dgm:t>
        <a:bodyPr/>
        <a:lstStyle/>
        <a:p>
          <a:endParaRPr lang="en-US"/>
        </a:p>
      </dgm:t>
    </dgm:pt>
    <dgm:pt modelId="{5A234C80-DB24-4753-A5CC-972203E94889}">
      <dgm:prSet/>
      <dgm:spPr/>
      <dgm:t>
        <a:bodyPr/>
        <a:lstStyle/>
        <a:p>
          <a:r>
            <a:rPr lang="zh-CN" b="1" i="0"/>
            <a:t>可移植，任意部署</a:t>
          </a:r>
          <a:endParaRPr lang="en-US"/>
        </a:p>
      </dgm:t>
    </dgm:pt>
    <dgm:pt modelId="{0BFA93F4-B100-4525-937D-3A8B51408E4D}" type="parTrans" cxnId="{A5E649BD-7108-4BC8-B4D0-985C5683BE67}">
      <dgm:prSet/>
      <dgm:spPr/>
      <dgm:t>
        <a:bodyPr/>
        <a:lstStyle/>
        <a:p>
          <a:endParaRPr lang="en-US"/>
        </a:p>
      </dgm:t>
    </dgm:pt>
    <dgm:pt modelId="{8FB63198-9F76-4B0D-8D10-1289A867491C}" type="sibTrans" cxnId="{A5E649BD-7108-4BC8-B4D0-985C5683BE67}">
      <dgm:prSet/>
      <dgm:spPr/>
      <dgm:t>
        <a:bodyPr/>
        <a:lstStyle/>
        <a:p>
          <a:endParaRPr lang="en-US"/>
        </a:p>
      </dgm:t>
    </dgm:pt>
    <dgm:pt modelId="{BEB05A34-CEA0-40E8-A6F9-C59095B07C20}">
      <dgm:prSet/>
      <dgm:spPr/>
      <dgm:t>
        <a:bodyPr/>
        <a:lstStyle/>
        <a:p>
          <a:r>
            <a:rPr lang="zh-CN" b="1" i="0" dirty="0"/>
            <a:t>良好生态</a:t>
          </a:r>
          <a:endParaRPr lang="en-US" dirty="0"/>
        </a:p>
      </dgm:t>
    </dgm:pt>
    <dgm:pt modelId="{6FA440CC-0256-4803-B9A1-B2B5BE65BD73}" type="parTrans" cxnId="{9B99019E-AB36-43FF-887A-EAD0958D54BC}">
      <dgm:prSet/>
      <dgm:spPr/>
      <dgm:t>
        <a:bodyPr/>
        <a:lstStyle/>
        <a:p>
          <a:endParaRPr lang="en-US"/>
        </a:p>
      </dgm:t>
    </dgm:pt>
    <dgm:pt modelId="{A4E8FB80-5A0E-49A8-93A3-3574F1B25497}" type="sibTrans" cxnId="{9B99019E-AB36-43FF-887A-EAD0958D54BC}">
      <dgm:prSet/>
      <dgm:spPr/>
      <dgm:t>
        <a:bodyPr/>
        <a:lstStyle/>
        <a:p>
          <a:endParaRPr lang="en-US"/>
        </a:p>
      </dgm:t>
    </dgm:pt>
    <dgm:pt modelId="{07BB9A6C-0C8C-49DE-98BC-9A76CB5DBD3A}" type="pres">
      <dgm:prSet presAssocID="{47D95203-2605-473C-B71E-D1F368BEB0C4}" presName="hierChild1" presStyleCnt="0">
        <dgm:presLayoutVars>
          <dgm:chPref val="1"/>
          <dgm:dir/>
          <dgm:animOne val="branch"/>
          <dgm:animLvl val="lvl"/>
          <dgm:resizeHandles/>
        </dgm:presLayoutVars>
      </dgm:prSet>
      <dgm:spPr/>
    </dgm:pt>
    <dgm:pt modelId="{117F332D-EBA2-49BB-B1AA-E97503E61645}" type="pres">
      <dgm:prSet presAssocID="{A3E963EB-4A53-4CB9-871A-8E1F04A09B18}" presName="hierRoot1" presStyleCnt="0"/>
      <dgm:spPr/>
    </dgm:pt>
    <dgm:pt modelId="{C5767C01-EAA2-43D8-8A04-28F3CF484AD1}" type="pres">
      <dgm:prSet presAssocID="{A3E963EB-4A53-4CB9-871A-8E1F04A09B18}" presName="composite" presStyleCnt="0"/>
      <dgm:spPr/>
    </dgm:pt>
    <dgm:pt modelId="{5250330E-3675-4F5B-9F4F-72A3A2EC063E}" type="pres">
      <dgm:prSet presAssocID="{A3E963EB-4A53-4CB9-871A-8E1F04A09B18}" presName="background" presStyleLbl="node0" presStyleIdx="0" presStyleCnt="7"/>
      <dgm:spPr/>
    </dgm:pt>
    <dgm:pt modelId="{86F8CCEC-EE55-427F-93C4-39B0B1A0F398}" type="pres">
      <dgm:prSet presAssocID="{A3E963EB-4A53-4CB9-871A-8E1F04A09B18}" presName="text" presStyleLbl="fgAcc0" presStyleIdx="0" presStyleCnt="7">
        <dgm:presLayoutVars>
          <dgm:chPref val="3"/>
        </dgm:presLayoutVars>
      </dgm:prSet>
      <dgm:spPr/>
    </dgm:pt>
    <dgm:pt modelId="{6656C6C7-855B-484D-8C2C-00DFFAA5FAFE}" type="pres">
      <dgm:prSet presAssocID="{A3E963EB-4A53-4CB9-871A-8E1F04A09B18}" presName="hierChild2" presStyleCnt="0"/>
      <dgm:spPr/>
    </dgm:pt>
    <dgm:pt modelId="{230D9FA5-A715-4610-ACED-B0F3F75AF163}" type="pres">
      <dgm:prSet presAssocID="{060407A7-30AB-4195-9918-1AD195FB9BC9}" presName="hierRoot1" presStyleCnt="0"/>
      <dgm:spPr/>
    </dgm:pt>
    <dgm:pt modelId="{8DFAF082-AC8C-4B0E-AB29-3B96319EC9C0}" type="pres">
      <dgm:prSet presAssocID="{060407A7-30AB-4195-9918-1AD195FB9BC9}" presName="composite" presStyleCnt="0"/>
      <dgm:spPr/>
    </dgm:pt>
    <dgm:pt modelId="{431F850E-16E6-41F1-9CF0-B2795D4D19F5}" type="pres">
      <dgm:prSet presAssocID="{060407A7-30AB-4195-9918-1AD195FB9BC9}" presName="background" presStyleLbl="node0" presStyleIdx="1" presStyleCnt="7"/>
      <dgm:spPr/>
    </dgm:pt>
    <dgm:pt modelId="{36D80377-DE6B-4DB8-86F8-6C9D37CC9FF9}" type="pres">
      <dgm:prSet presAssocID="{060407A7-30AB-4195-9918-1AD195FB9BC9}" presName="text" presStyleLbl="fgAcc0" presStyleIdx="1" presStyleCnt="7">
        <dgm:presLayoutVars>
          <dgm:chPref val="3"/>
        </dgm:presLayoutVars>
      </dgm:prSet>
      <dgm:spPr/>
    </dgm:pt>
    <dgm:pt modelId="{A119713E-372C-4E95-A85D-0FA8A3ABBF55}" type="pres">
      <dgm:prSet presAssocID="{060407A7-30AB-4195-9918-1AD195FB9BC9}" presName="hierChild2" presStyleCnt="0"/>
      <dgm:spPr/>
    </dgm:pt>
    <dgm:pt modelId="{80758A48-DD82-4E7A-9740-28CB5D8C17E3}" type="pres">
      <dgm:prSet presAssocID="{89BF6807-54DE-43F2-8A48-4BEDE9743FAF}" presName="hierRoot1" presStyleCnt="0"/>
      <dgm:spPr/>
    </dgm:pt>
    <dgm:pt modelId="{4D3CC54B-BE42-49D0-8FBD-7F855A2563D2}" type="pres">
      <dgm:prSet presAssocID="{89BF6807-54DE-43F2-8A48-4BEDE9743FAF}" presName="composite" presStyleCnt="0"/>
      <dgm:spPr/>
    </dgm:pt>
    <dgm:pt modelId="{F5083BE1-E92B-440C-BCA9-7F7AACE793F1}" type="pres">
      <dgm:prSet presAssocID="{89BF6807-54DE-43F2-8A48-4BEDE9743FAF}" presName="background" presStyleLbl="node0" presStyleIdx="2" presStyleCnt="7"/>
      <dgm:spPr/>
    </dgm:pt>
    <dgm:pt modelId="{EDA8D429-DA41-479F-95C3-B58F7670BEC2}" type="pres">
      <dgm:prSet presAssocID="{89BF6807-54DE-43F2-8A48-4BEDE9743FAF}" presName="text" presStyleLbl="fgAcc0" presStyleIdx="2" presStyleCnt="7">
        <dgm:presLayoutVars>
          <dgm:chPref val="3"/>
        </dgm:presLayoutVars>
      </dgm:prSet>
      <dgm:spPr/>
    </dgm:pt>
    <dgm:pt modelId="{C179EBFD-79D0-40A9-85B7-2044A0385390}" type="pres">
      <dgm:prSet presAssocID="{89BF6807-54DE-43F2-8A48-4BEDE9743FAF}" presName="hierChild2" presStyleCnt="0"/>
      <dgm:spPr/>
    </dgm:pt>
    <dgm:pt modelId="{5102ACC2-3E06-4FB1-AE0C-F4B450AD26EC}" type="pres">
      <dgm:prSet presAssocID="{9FD37B6A-FC4A-4194-B545-E93ED7781CD3}" presName="hierRoot1" presStyleCnt="0"/>
      <dgm:spPr/>
    </dgm:pt>
    <dgm:pt modelId="{5AC640AF-E391-46E9-86DA-B03D6C46B061}" type="pres">
      <dgm:prSet presAssocID="{9FD37B6A-FC4A-4194-B545-E93ED7781CD3}" presName="composite" presStyleCnt="0"/>
      <dgm:spPr/>
    </dgm:pt>
    <dgm:pt modelId="{19B21AE7-7DAA-408B-BB01-03A0F3B4C6EB}" type="pres">
      <dgm:prSet presAssocID="{9FD37B6A-FC4A-4194-B545-E93ED7781CD3}" presName="background" presStyleLbl="node0" presStyleIdx="3" presStyleCnt="7"/>
      <dgm:spPr/>
    </dgm:pt>
    <dgm:pt modelId="{5C3F8D9F-6EA2-4E2C-8B7D-9BD6D0C1AF33}" type="pres">
      <dgm:prSet presAssocID="{9FD37B6A-FC4A-4194-B545-E93ED7781CD3}" presName="text" presStyleLbl="fgAcc0" presStyleIdx="3" presStyleCnt="7">
        <dgm:presLayoutVars>
          <dgm:chPref val="3"/>
        </dgm:presLayoutVars>
      </dgm:prSet>
      <dgm:spPr/>
    </dgm:pt>
    <dgm:pt modelId="{A967FC89-1312-4F16-801F-02A241B95410}" type="pres">
      <dgm:prSet presAssocID="{9FD37B6A-FC4A-4194-B545-E93ED7781CD3}" presName="hierChild2" presStyleCnt="0"/>
      <dgm:spPr/>
    </dgm:pt>
    <dgm:pt modelId="{2D437868-01B7-4FB4-B09E-DEB9E61D7E31}" type="pres">
      <dgm:prSet presAssocID="{11DDC133-BE2D-436E-8918-031E7E81FE84}" presName="hierRoot1" presStyleCnt="0"/>
      <dgm:spPr/>
    </dgm:pt>
    <dgm:pt modelId="{F18B1343-3527-4B9A-B08F-72FB672852A5}" type="pres">
      <dgm:prSet presAssocID="{11DDC133-BE2D-436E-8918-031E7E81FE84}" presName="composite" presStyleCnt="0"/>
      <dgm:spPr/>
    </dgm:pt>
    <dgm:pt modelId="{5B6D0A0D-4871-4339-9100-8D8687B954C6}" type="pres">
      <dgm:prSet presAssocID="{11DDC133-BE2D-436E-8918-031E7E81FE84}" presName="background" presStyleLbl="node0" presStyleIdx="4" presStyleCnt="7"/>
      <dgm:spPr/>
    </dgm:pt>
    <dgm:pt modelId="{E3B2B4F7-6596-4863-91E4-9605924883A7}" type="pres">
      <dgm:prSet presAssocID="{11DDC133-BE2D-436E-8918-031E7E81FE84}" presName="text" presStyleLbl="fgAcc0" presStyleIdx="4" presStyleCnt="7">
        <dgm:presLayoutVars>
          <dgm:chPref val="3"/>
        </dgm:presLayoutVars>
      </dgm:prSet>
      <dgm:spPr/>
    </dgm:pt>
    <dgm:pt modelId="{C902DDD6-C62F-4758-BBE1-C7B4537F980C}" type="pres">
      <dgm:prSet presAssocID="{11DDC133-BE2D-436E-8918-031E7E81FE84}" presName="hierChild2" presStyleCnt="0"/>
      <dgm:spPr/>
    </dgm:pt>
    <dgm:pt modelId="{9B21B9C1-ACF3-4505-98D9-36FE94433A22}" type="pres">
      <dgm:prSet presAssocID="{5A234C80-DB24-4753-A5CC-972203E94889}" presName="hierRoot1" presStyleCnt="0"/>
      <dgm:spPr/>
    </dgm:pt>
    <dgm:pt modelId="{ADE79AF3-BADA-4FF6-AD7F-B2D38BA232B5}" type="pres">
      <dgm:prSet presAssocID="{5A234C80-DB24-4753-A5CC-972203E94889}" presName="composite" presStyleCnt="0"/>
      <dgm:spPr/>
    </dgm:pt>
    <dgm:pt modelId="{38A6A535-E7FB-49E2-AF35-E526E73582C5}" type="pres">
      <dgm:prSet presAssocID="{5A234C80-DB24-4753-A5CC-972203E94889}" presName="background" presStyleLbl="node0" presStyleIdx="5" presStyleCnt="7"/>
      <dgm:spPr/>
    </dgm:pt>
    <dgm:pt modelId="{3C051337-2381-4469-B454-690F6CA1AABA}" type="pres">
      <dgm:prSet presAssocID="{5A234C80-DB24-4753-A5CC-972203E94889}" presName="text" presStyleLbl="fgAcc0" presStyleIdx="5" presStyleCnt="7">
        <dgm:presLayoutVars>
          <dgm:chPref val="3"/>
        </dgm:presLayoutVars>
      </dgm:prSet>
      <dgm:spPr/>
    </dgm:pt>
    <dgm:pt modelId="{F311586F-826C-405B-BA25-F4D3258D8338}" type="pres">
      <dgm:prSet presAssocID="{5A234C80-DB24-4753-A5CC-972203E94889}" presName="hierChild2" presStyleCnt="0"/>
      <dgm:spPr/>
    </dgm:pt>
    <dgm:pt modelId="{43485477-D59D-4984-82F6-27BFE87759A2}" type="pres">
      <dgm:prSet presAssocID="{BEB05A34-CEA0-40E8-A6F9-C59095B07C20}" presName="hierRoot1" presStyleCnt="0"/>
      <dgm:spPr/>
    </dgm:pt>
    <dgm:pt modelId="{C7947629-5B40-4CE1-8F85-418392E5CBF1}" type="pres">
      <dgm:prSet presAssocID="{BEB05A34-CEA0-40E8-A6F9-C59095B07C20}" presName="composite" presStyleCnt="0"/>
      <dgm:spPr/>
    </dgm:pt>
    <dgm:pt modelId="{56E727E7-4C32-4950-AC8F-7B0D5031087C}" type="pres">
      <dgm:prSet presAssocID="{BEB05A34-CEA0-40E8-A6F9-C59095B07C20}" presName="background" presStyleLbl="node0" presStyleIdx="6" presStyleCnt="7"/>
      <dgm:spPr/>
    </dgm:pt>
    <dgm:pt modelId="{3B6E4AC9-7A13-4763-B9AC-91F867F6DC46}" type="pres">
      <dgm:prSet presAssocID="{BEB05A34-CEA0-40E8-A6F9-C59095B07C20}" presName="text" presStyleLbl="fgAcc0" presStyleIdx="6" presStyleCnt="7">
        <dgm:presLayoutVars>
          <dgm:chPref val="3"/>
        </dgm:presLayoutVars>
      </dgm:prSet>
      <dgm:spPr/>
    </dgm:pt>
    <dgm:pt modelId="{5ADB9253-0CC5-4ACD-B910-E6144D0AB8C0}" type="pres">
      <dgm:prSet presAssocID="{BEB05A34-CEA0-40E8-A6F9-C59095B07C20}" presName="hierChild2" presStyleCnt="0"/>
      <dgm:spPr/>
    </dgm:pt>
  </dgm:ptLst>
  <dgm:cxnLst>
    <dgm:cxn modelId="{9343FA14-CF58-4F22-8C3E-1196A5633D94}" type="presOf" srcId="{060407A7-30AB-4195-9918-1AD195FB9BC9}" destId="{36D80377-DE6B-4DB8-86F8-6C9D37CC9FF9}" srcOrd="0" destOrd="0" presId="urn:microsoft.com/office/officeart/2005/8/layout/hierarchy1"/>
    <dgm:cxn modelId="{3C88F425-9641-48D4-917D-07140B599220}" type="presOf" srcId="{BEB05A34-CEA0-40E8-A6F9-C59095B07C20}" destId="{3B6E4AC9-7A13-4763-B9AC-91F867F6DC46}" srcOrd="0" destOrd="0" presId="urn:microsoft.com/office/officeart/2005/8/layout/hierarchy1"/>
    <dgm:cxn modelId="{2524E06B-703F-4040-9565-87601C55E82B}" type="presOf" srcId="{9FD37B6A-FC4A-4194-B545-E93ED7781CD3}" destId="{5C3F8D9F-6EA2-4E2C-8B7D-9BD6D0C1AF33}" srcOrd="0" destOrd="0" presId="urn:microsoft.com/office/officeart/2005/8/layout/hierarchy1"/>
    <dgm:cxn modelId="{FB35A54C-CB6C-404F-89D7-9E589B3068CD}" srcId="{47D95203-2605-473C-B71E-D1F368BEB0C4}" destId="{89BF6807-54DE-43F2-8A48-4BEDE9743FAF}" srcOrd="2" destOrd="0" parTransId="{5D426D5E-E038-4E5F-881B-C83A17369CAB}" sibTransId="{C5EC9FAA-98D1-4FA4-8933-AC69502AFEBF}"/>
    <dgm:cxn modelId="{3A71984F-29F1-4FBB-AC95-339D3F52B1A8}" type="presOf" srcId="{89BF6807-54DE-43F2-8A48-4BEDE9743FAF}" destId="{EDA8D429-DA41-479F-95C3-B58F7670BEC2}" srcOrd="0" destOrd="0" presId="urn:microsoft.com/office/officeart/2005/8/layout/hierarchy1"/>
    <dgm:cxn modelId="{ECC4B457-9B44-498C-835F-25712EFEB165}" srcId="{47D95203-2605-473C-B71E-D1F368BEB0C4}" destId="{060407A7-30AB-4195-9918-1AD195FB9BC9}" srcOrd="1" destOrd="0" parTransId="{459AFEA9-02F0-416F-BFF3-577E1CB5D91C}" sibTransId="{4D30D321-471A-4EF3-91CF-45CEE91D2111}"/>
    <dgm:cxn modelId="{4500138F-82CE-4F43-BC38-213703A98875}" type="presOf" srcId="{47D95203-2605-473C-B71E-D1F368BEB0C4}" destId="{07BB9A6C-0C8C-49DE-98BC-9A76CB5DBD3A}" srcOrd="0" destOrd="0" presId="urn:microsoft.com/office/officeart/2005/8/layout/hierarchy1"/>
    <dgm:cxn modelId="{2E5F7194-A00F-4C2B-AF3E-15F168ECF6B6}" srcId="{47D95203-2605-473C-B71E-D1F368BEB0C4}" destId="{11DDC133-BE2D-436E-8918-031E7E81FE84}" srcOrd="4" destOrd="0" parTransId="{ABD88668-2784-4D55-8996-8FC28CCFFFD0}" sibTransId="{FC8BA01C-0AA9-464F-9DA3-65AE5A8BBE3C}"/>
    <dgm:cxn modelId="{7A3E7D98-5D6F-41EC-BFD5-704E32373F3E}" type="presOf" srcId="{5A234C80-DB24-4753-A5CC-972203E94889}" destId="{3C051337-2381-4469-B454-690F6CA1AABA}" srcOrd="0" destOrd="0" presId="urn:microsoft.com/office/officeart/2005/8/layout/hierarchy1"/>
    <dgm:cxn modelId="{9B99019E-AB36-43FF-887A-EAD0958D54BC}" srcId="{47D95203-2605-473C-B71E-D1F368BEB0C4}" destId="{BEB05A34-CEA0-40E8-A6F9-C59095B07C20}" srcOrd="6" destOrd="0" parTransId="{6FA440CC-0256-4803-B9A1-B2B5BE65BD73}" sibTransId="{A4E8FB80-5A0E-49A8-93A3-3574F1B25497}"/>
    <dgm:cxn modelId="{A5E649BD-7108-4BC8-B4D0-985C5683BE67}" srcId="{47D95203-2605-473C-B71E-D1F368BEB0C4}" destId="{5A234C80-DB24-4753-A5CC-972203E94889}" srcOrd="5" destOrd="0" parTransId="{0BFA93F4-B100-4525-937D-3A8B51408E4D}" sibTransId="{8FB63198-9F76-4B0D-8D10-1289A867491C}"/>
    <dgm:cxn modelId="{E1BBC9C0-9275-4FB4-AC5C-E5F2D03632DC}" srcId="{47D95203-2605-473C-B71E-D1F368BEB0C4}" destId="{A3E963EB-4A53-4CB9-871A-8E1F04A09B18}" srcOrd="0" destOrd="0" parTransId="{3207EE18-3696-4F9A-B15C-DD0FFFC34D48}" sibTransId="{B3C7199F-01E9-4923-9174-2971C337A29D}"/>
    <dgm:cxn modelId="{7A9B20C4-AB8A-4C4F-8C14-455293451CD5}" srcId="{47D95203-2605-473C-B71E-D1F368BEB0C4}" destId="{9FD37B6A-FC4A-4194-B545-E93ED7781CD3}" srcOrd="3" destOrd="0" parTransId="{F7FA21B7-8D4B-4C4C-9C79-257985042757}" sibTransId="{69FB6034-C984-45B4-B7A5-3D3B95734008}"/>
    <dgm:cxn modelId="{1714EECB-C957-4666-B125-EC601EB4F3A2}" type="presOf" srcId="{A3E963EB-4A53-4CB9-871A-8E1F04A09B18}" destId="{86F8CCEC-EE55-427F-93C4-39B0B1A0F398}" srcOrd="0" destOrd="0" presId="urn:microsoft.com/office/officeart/2005/8/layout/hierarchy1"/>
    <dgm:cxn modelId="{36D3D1F8-3F56-4E7D-BA32-4D3404493985}" type="presOf" srcId="{11DDC133-BE2D-436E-8918-031E7E81FE84}" destId="{E3B2B4F7-6596-4863-91E4-9605924883A7}" srcOrd="0" destOrd="0" presId="urn:microsoft.com/office/officeart/2005/8/layout/hierarchy1"/>
    <dgm:cxn modelId="{F81ACA9C-0853-473A-9FC0-02EE28686276}" type="presParOf" srcId="{07BB9A6C-0C8C-49DE-98BC-9A76CB5DBD3A}" destId="{117F332D-EBA2-49BB-B1AA-E97503E61645}" srcOrd="0" destOrd="0" presId="urn:microsoft.com/office/officeart/2005/8/layout/hierarchy1"/>
    <dgm:cxn modelId="{1FACD3C2-903D-45D7-BFA1-BCD36ADDD09E}" type="presParOf" srcId="{117F332D-EBA2-49BB-B1AA-E97503E61645}" destId="{C5767C01-EAA2-43D8-8A04-28F3CF484AD1}" srcOrd="0" destOrd="0" presId="urn:microsoft.com/office/officeart/2005/8/layout/hierarchy1"/>
    <dgm:cxn modelId="{6350A79A-9ACA-450A-ABAB-2A0B3A5DF7AB}" type="presParOf" srcId="{C5767C01-EAA2-43D8-8A04-28F3CF484AD1}" destId="{5250330E-3675-4F5B-9F4F-72A3A2EC063E}" srcOrd="0" destOrd="0" presId="urn:microsoft.com/office/officeart/2005/8/layout/hierarchy1"/>
    <dgm:cxn modelId="{E1E841D3-E310-4347-9E27-4C15A846EAFE}" type="presParOf" srcId="{C5767C01-EAA2-43D8-8A04-28F3CF484AD1}" destId="{86F8CCEC-EE55-427F-93C4-39B0B1A0F398}" srcOrd="1" destOrd="0" presId="urn:microsoft.com/office/officeart/2005/8/layout/hierarchy1"/>
    <dgm:cxn modelId="{7C02FF1E-EA58-4767-A9BC-78BDEAA98823}" type="presParOf" srcId="{117F332D-EBA2-49BB-B1AA-E97503E61645}" destId="{6656C6C7-855B-484D-8C2C-00DFFAA5FAFE}" srcOrd="1" destOrd="0" presId="urn:microsoft.com/office/officeart/2005/8/layout/hierarchy1"/>
    <dgm:cxn modelId="{27FED3AA-C8DD-4035-A947-928E0907AF42}" type="presParOf" srcId="{07BB9A6C-0C8C-49DE-98BC-9A76CB5DBD3A}" destId="{230D9FA5-A715-4610-ACED-B0F3F75AF163}" srcOrd="1" destOrd="0" presId="urn:microsoft.com/office/officeart/2005/8/layout/hierarchy1"/>
    <dgm:cxn modelId="{37F35C58-FD88-4FDE-ACE8-DD726F62C804}" type="presParOf" srcId="{230D9FA5-A715-4610-ACED-B0F3F75AF163}" destId="{8DFAF082-AC8C-4B0E-AB29-3B96319EC9C0}" srcOrd="0" destOrd="0" presId="urn:microsoft.com/office/officeart/2005/8/layout/hierarchy1"/>
    <dgm:cxn modelId="{C76ACBA9-97F4-42A1-9CFB-A25542C9BD0D}" type="presParOf" srcId="{8DFAF082-AC8C-4B0E-AB29-3B96319EC9C0}" destId="{431F850E-16E6-41F1-9CF0-B2795D4D19F5}" srcOrd="0" destOrd="0" presId="urn:microsoft.com/office/officeart/2005/8/layout/hierarchy1"/>
    <dgm:cxn modelId="{D7F3EA17-F805-4BFD-92D7-BDE03401CB92}" type="presParOf" srcId="{8DFAF082-AC8C-4B0E-AB29-3B96319EC9C0}" destId="{36D80377-DE6B-4DB8-86F8-6C9D37CC9FF9}" srcOrd="1" destOrd="0" presId="urn:microsoft.com/office/officeart/2005/8/layout/hierarchy1"/>
    <dgm:cxn modelId="{AD3B2B6A-C97F-476E-8BCC-1476CEF080EA}" type="presParOf" srcId="{230D9FA5-A715-4610-ACED-B0F3F75AF163}" destId="{A119713E-372C-4E95-A85D-0FA8A3ABBF55}" srcOrd="1" destOrd="0" presId="urn:microsoft.com/office/officeart/2005/8/layout/hierarchy1"/>
    <dgm:cxn modelId="{285ED115-8D33-4ABB-ACC2-5428A1313318}" type="presParOf" srcId="{07BB9A6C-0C8C-49DE-98BC-9A76CB5DBD3A}" destId="{80758A48-DD82-4E7A-9740-28CB5D8C17E3}" srcOrd="2" destOrd="0" presId="urn:microsoft.com/office/officeart/2005/8/layout/hierarchy1"/>
    <dgm:cxn modelId="{1C2B8C33-D11C-4CB8-8DD8-B1960FDED065}" type="presParOf" srcId="{80758A48-DD82-4E7A-9740-28CB5D8C17E3}" destId="{4D3CC54B-BE42-49D0-8FBD-7F855A2563D2}" srcOrd="0" destOrd="0" presId="urn:microsoft.com/office/officeart/2005/8/layout/hierarchy1"/>
    <dgm:cxn modelId="{E9D797B9-6373-4018-8F64-8148C008823E}" type="presParOf" srcId="{4D3CC54B-BE42-49D0-8FBD-7F855A2563D2}" destId="{F5083BE1-E92B-440C-BCA9-7F7AACE793F1}" srcOrd="0" destOrd="0" presId="urn:microsoft.com/office/officeart/2005/8/layout/hierarchy1"/>
    <dgm:cxn modelId="{881A4700-CE25-4297-AE24-3DB3CD91C380}" type="presParOf" srcId="{4D3CC54B-BE42-49D0-8FBD-7F855A2563D2}" destId="{EDA8D429-DA41-479F-95C3-B58F7670BEC2}" srcOrd="1" destOrd="0" presId="urn:microsoft.com/office/officeart/2005/8/layout/hierarchy1"/>
    <dgm:cxn modelId="{0F91D7E6-66D0-465F-A76A-120C6A474523}" type="presParOf" srcId="{80758A48-DD82-4E7A-9740-28CB5D8C17E3}" destId="{C179EBFD-79D0-40A9-85B7-2044A0385390}" srcOrd="1" destOrd="0" presId="urn:microsoft.com/office/officeart/2005/8/layout/hierarchy1"/>
    <dgm:cxn modelId="{A8019C48-122C-436D-89DE-2E1D62888E60}" type="presParOf" srcId="{07BB9A6C-0C8C-49DE-98BC-9A76CB5DBD3A}" destId="{5102ACC2-3E06-4FB1-AE0C-F4B450AD26EC}" srcOrd="3" destOrd="0" presId="urn:microsoft.com/office/officeart/2005/8/layout/hierarchy1"/>
    <dgm:cxn modelId="{7E02AE74-566B-41E6-8A2C-49ABAEF22E66}" type="presParOf" srcId="{5102ACC2-3E06-4FB1-AE0C-F4B450AD26EC}" destId="{5AC640AF-E391-46E9-86DA-B03D6C46B061}" srcOrd="0" destOrd="0" presId="urn:microsoft.com/office/officeart/2005/8/layout/hierarchy1"/>
    <dgm:cxn modelId="{B6100148-7632-46BD-AFEC-AC53CC50CF03}" type="presParOf" srcId="{5AC640AF-E391-46E9-86DA-B03D6C46B061}" destId="{19B21AE7-7DAA-408B-BB01-03A0F3B4C6EB}" srcOrd="0" destOrd="0" presId="urn:microsoft.com/office/officeart/2005/8/layout/hierarchy1"/>
    <dgm:cxn modelId="{ACDF8FC4-91B6-4BEB-BF49-B62E6C6CBB2D}" type="presParOf" srcId="{5AC640AF-E391-46E9-86DA-B03D6C46B061}" destId="{5C3F8D9F-6EA2-4E2C-8B7D-9BD6D0C1AF33}" srcOrd="1" destOrd="0" presId="urn:microsoft.com/office/officeart/2005/8/layout/hierarchy1"/>
    <dgm:cxn modelId="{277FDE70-C679-475E-9BD5-BEE79BFB1CD2}" type="presParOf" srcId="{5102ACC2-3E06-4FB1-AE0C-F4B450AD26EC}" destId="{A967FC89-1312-4F16-801F-02A241B95410}" srcOrd="1" destOrd="0" presId="urn:microsoft.com/office/officeart/2005/8/layout/hierarchy1"/>
    <dgm:cxn modelId="{E58CB33E-4303-4D45-BD9C-CCF5664BFABD}" type="presParOf" srcId="{07BB9A6C-0C8C-49DE-98BC-9A76CB5DBD3A}" destId="{2D437868-01B7-4FB4-B09E-DEB9E61D7E31}" srcOrd="4" destOrd="0" presId="urn:microsoft.com/office/officeart/2005/8/layout/hierarchy1"/>
    <dgm:cxn modelId="{343131A9-99A1-4C46-BB92-617C0B4B6F06}" type="presParOf" srcId="{2D437868-01B7-4FB4-B09E-DEB9E61D7E31}" destId="{F18B1343-3527-4B9A-B08F-72FB672852A5}" srcOrd="0" destOrd="0" presId="urn:microsoft.com/office/officeart/2005/8/layout/hierarchy1"/>
    <dgm:cxn modelId="{A8C1EC5B-8BE3-47C8-A63C-9D0F212B508A}" type="presParOf" srcId="{F18B1343-3527-4B9A-B08F-72FB672852A5}" destId="{5B6D0A0D-4871-4339-9100-8D8687B954C6}" srcOrd="0" destOrd="0" presId="urn:microsoft.com/office/officeart/2005/8/layout/hierarchy1"/>
    <dgm:cxn modelId="{285466E5-1582-4AA0-8360-2ADF019D9697}" type="presParOf" srcId="{F18B1343-3527-4B9A-B08F-72FB672852A5}" destId="{E3B2B4F7-6596-4863-91E4-9605924883A7}" srcOrd="1" destOrd="0" presId="urn:microsoft.com/office/officeart/2005/8/layout/hierarchy1"/>
    <dgm:cxn modelId="{C3EFC06E-44B4-449A-A572-067A4003B895}" type="presParOf" srcId="{2D437868-01B7-4FB4-B09E-DEB9E61D7E31}" destId="{C902DDD6-C62F-4758-BBE1-C7B4537F980C}" srcOrd="1" destOrd="0" presId="urn:microsoft.com/office/officeart/2005/8/layout/hierarchy1"/>
    <dgm:cxn modelId="{B1FF28EF-C802-4CE5-88BB-62549F8926A0}" type="presParOf" srcId="{07BB9A6C-0C8C-49DE-98BC-9A76CB5DBD3A}" destId="{9B21B9C1-ACF3-4505-98D9-36FE94433A22}" srcOrd="5" destOrd="0" presId="urn:microsoft.com/office/officeart/2005/8/layout/hierarchy1"/>
    <dgm:cxn modelId="{093428B9-B1A4-4B68-84C0-71A846DEB5F3}" type="presParOf" srcId="{9B21B9C1-ACF3-4505-98D9-36FE94433A22}" destId="{ADE79AF3-BADA-4FF6-AD7F-B2D38BA232B5}" srcOrd="0" destOrd="0" presId="urn:microsoft.com/office/officeart/2005/8/layout/hierarchy1"/>
    <dgm:cxn modelId="{8F8EDEA2-9974-4F7B-8530-AAB20E76D908}" type="presParOf" srcId="{ADE79AF3-BADA-4FF6-AD7F-B2D38BA232B5}" destId="{38A6A535-E7FB-49E2-AF35-E526E73582C5}" srcOrd="0" destOrd="0" presId="urn:microsoft.com/office/officeart/2005/8/layout/hierarchy1"/>
    <dgm:cxn modelId="{35164B74-42CF-482D-A181-4B039C216F04}" type="presParOf" srcId="{ADE79AF3-BADA-4FF6-AD7F-B2D38BA232B5}" destId="{3C051337-2381-4469-B454-690F6CA1AABA}" srcOrd="1" destOrd="0" presId="urn:microsoft.com/office/officeart/2005/8/layout/hierarchy1"/>
    <dgm:cxn modelId="{2DB9CA0B-9C76-4C8A-9161-687048B8CAFB}" type="presParOf" srcId="{9B21B9C1-ACF3-4505-98D9-36FE94433A22}" destId="{F311586F-826C-405B-BA25-F4D3258D8338}" srcOrd="1" destOrd="0" presId="urn:microsoft.com/office/officeart/2005/8/layout/hierarchy1"/>
    <dgm:cxn modelId="{F613E45C-A67E-4A4B-9B1C-6A0FE61EFFA8}" type="presParOf" srcId="{07BB9A6C-0C8C-49DE-98BC-9A76CB5DBD3A}" destId="{43485477-D59D-4984-82F6-27BFE87759A2}" srcOrd="6" destOrd="0" presId="urn:microsoft.com/office/officeart/2005/8/layout/hierarchy1"/>
    <dgm:cxn modelId="{D565A84D-75E6-447D-8236-F774BC0B635F}" type="presParOf" srcId="{43485477-D59D-4984-82F6-27BFE87759A2}" destId="{C7947629-5B40-4CE1-8F85-418392E5CBF1}" srcOrd="0" destOrd="0" presId="urn:microsoft.com/office/officeart/2005/8/layout/hierarchy1"/>
    <dgm:cxn modelId="{0206FE67-1975-4FDE-8C01-5CEA243E7897}" type="presParOf" srcId="{C7947629-5B40-4CE1-8F85-418392E5CBF1}" destId="{56E727E7-4C32-4950-AC8F-7B0D5031087C}" srcOrd="0" destOrd="0" presId="urn:microsoft.com/office/officeart/2005/8/layout/hierarchy1"/>
    <dgm:cxn modelId="{4EAB9B19-8218-46E9-B1A7-3F88134205F2}" type="presParOf" srcId="{C7947629-5B40-4CE1-8F85-418392E5CBF1}" destId="{3B6E4AC9-7A13-4763-B9AC-91F867F6DC46}" srcOrd="1" destOrd="0" presId="urn:microsoft.com/office/officeart/2005/8/layout/hierarchy1"/>
    <dgm:cxn modelId="{75B03108-AC81-4706-90A1-B933BAC2E028}" type="presParOf" srcId="{43485477-D59D-4984-82F6-27BFE87759A2}" destId="{5ADB9253-0CC5-4ACD-B910-E6144D0AB8C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9EE4D-5458-494E-9469-0A4544E5872E}">
      <dsp:nvSpPr>
        <dsp:cNvPr id="0" name=""/>
        <dsp:cNvSpPr/>
      </dsp:nvSpPr>
      <dsp:spPr>
        <a:xfrm>
          <a:off x="0" y="4374645"/>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A7A192-F5DC-4D15-AB2A-4D84702B3B80}">
      <dsp:nvSpPr>
        <dsp:cNvPr id="0" name=""/>
        <dsp:cNvSpPr/>
      </dsp:nvSpPr>
      <dsp:spPr>
        <a:xfrm>
          <a:off x="0" y="3268042"/>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781D05-6B20-4D43-8979-36A0DEA895E3}">
      <dsp:nvSpPr>
        <dsp:cNvPr id="0" name=""/>
        <dsp:cNvSpPr/>
      </dsp:nvSpPr>
      <dsp:spPr>
        <a:xfrm>
          <a:off x="0" y="2161440"/>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92B7FA-BDCD-4A68-B2C3-513949623790}">
      <dsp:nvSpPr>
        <dsp:cNvPr id="0" name=""/>
        <dsp:cNvSpPr/>
      </dsp:nvSpPr>
      <dsp:spPr>
        <a:xfrm>
          <a:off x="0" y="1054837"/>
          <a:ext cx="11097002" cy="0"/>
        </a:xfrm>
        <a:prstGeom prst="line">
          <a:avLst/>
        </a:pr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B9478C-F23A-4BE0-BEB9-18A81759B4E9}">
      <dsp:nvSpPr>
        <dsp:cNvPr id="0" name=""/>
        <dsp:cNvSpPr/>
      </dsp:nvSpPr>
      <dsp:spPr>
        <a:xfrm>
          <a:off x="3000267" y="930"/>
          <a:ext cx="7981687"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使用向导，只需单击几次，即可将电子表格转换为 </a:t>
          </a:r>
          <a:r>
            <a:rPr lang="en-US" altLang="en-US" sz="1600" kern="1200" dirty="0">
              <a:solidFill>
                <a:schemeClr val="tx1"/>
              </a:solidFill>
            </a:rPr>
            <a:t>Oracle </a:t>
          </a:r>
          <a:r>
            <a:rPr lang="zh-CN" altLang="en-US" sz="1600" kern="1200" dirty="0">
              <a:solidFill>
                <a:schemeClr val="tx1"/>
              </a:solidFill>
            </a:rPr>
            <a:t>数据库中完整填充的表格，然后可得到一个功能完备的应用，其中具有用于维护数据的报表和表单。</a:t>
          </a:r>
        </a:p>
      </dsp:txBody>
      <dsp:txXfrm>
        <a:off x="3000267" y="930"/>
        <a:ext cx="7981687" cy="1053907"/>
      </dsp:txXfrm>
    </dsp:sp>
    <dsp:sp modelId="{985390E2-9B22-4B3E-93E3-19B49D68294E}">
      <dsp:nvSpPr>
        <dsp:cNvPr id="0" name=""/>
        <dsp:cNvSpPr/>
      </dsp:nvSpPr>
      <dsp:spPr>
        <a:xfrm>
          <a:off x="0" y="930"/>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在几分钟内从电子表格转换到 </a:t>
          </a:r>
          <a:r>
            <a:rPr lang="en-US" altLang="zh-CN" sz="1800" b="1" kern="1200" dirty="0"/>
            <a:t>Web </a:t>
          </a:r>
          <a:r>
            <a:rPr lang="zh-CN" altLang="en-US" sz="1800" b="1" kern="1200" dirty="0"/>
            <a:t>应用 </a:t>
          </a:r>
          <a:endParaRPr lang="zh-CN" altLang="en-US" sz="1800" kern="1200" dirty="0"/>
        </a:p>
      </dsp:txBody>
      <dsp:txXfrm>
        <a:off x="51457" y="52387"/>
        <a:ext cx="2782306" cy="1002450"/>
      </dsp:txXfrm>
    </dsp:sp>
    <dsp:sp modelId="{126CFFE6-02BB-4B98-BE1E-EFBD2FE65BCD}">
      <dsp:nvSpPr>
        <dsp:cNvPr id="0" name=""/>
        <dsp:cNvSpPr/>
      </dsp:nvSpPr>
      <dsp:spPr>
        <a:xfrm>
          <a:off x="3026914" y="1107533"/>
          <a:ext cx="7928392"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用户不必将大量电子表格传来传去，而是可以登录 </a:t>
          </a:r>
          <a:r>
            <a:rPr lang="en-US" altLang="en-US" sz="1600" kern="1200" dirty="0">
              <a:solidFill>
                <a:schemeClr val="tx1"/>
              </a:solidFill>
            </a:rPr>
            <a:t>APEX </a:t>
          </a:r>
          <a:r>
            <a:rPr lang="zh-CN" altLang="en-US" sz="1600" kern="1200" dirty="0">
              <a:solidFill>
                <a:schemeClr val="tx1"/>
              </a:solidFill>
            </a:rPr>
            <a:t>以访问单个集中式应用；每个人都可以在其中维护数据。</a:t>
          </a:r>
        </a:p>
      </dsp:txBody>
      <dsp:txXfrm>
        <a:off x="3026914" y="1107533"/>
        <a:ext cx="7928392" cy="1053907"/>
      </dsp:txXfrm>
    </dsp:sp>
    <dsp:sp modelId="{DBE6256E-4FFF-4288-A96D-C4772FBF12DD}">
      <dsp:nvSpPr>
        <dsp:cNvPr id="0" name=""/>
        <dsp:cNvSpPr/>
      </dsp:nvSpPr>
      <dsp:spPr>
        <a:xfrm>
          <a:off x="0" y="1107533"/>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单一信息源</a:t>
          </a:r>
          <a:endParaRPr lang="zh-CN" altLang="en-US" sz="1800" kern="1200" dirty="0"/>
        </a:p>
      </dsp:txBody>
      <dsp:txXfrm>
        <a:off x="51457" y="1158990"/>
        <a:ext cx="2782306" cy="1002450"/>
      </dsp:txXfrm>
    </dsp:sp>
    <dsp:sp modelId="{3B40524F-DF12-41ED-9E5E-8391F028B1A4}">
      <dsp:nvSpPr>
        <dsp:cNvPr id="0" name=""/>
        <dsp:cNvSpPr/>
      </dsp:nvSpPr>
      <dsp:spPr>
        <a:xfrm>
          <a:off x="3018005" y="2214135"/>
          <a:ext cx="7946212"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电子表格通常缺少验证和审计功能。</a:t>
          </a:r>
          <a:endParaRPr lang="en-US" altLang="zh-CN" sz="1600" kern="1200" dirty="0">
            <a:solidFill>
              <a:schemeClr val="tx1"/>
            </a:solidFill>
          </a:endParaRPr>
        </a:p>
        <a:p>
          <a:pPr marL="0" lvl="0" indent="0" algn="l" defTabSz="711200">
            <a:lnSpc>
              <a:spcPct val="90000"/>
            </a:lnSpc>
            <a:spcBef>
              <a:spcPct val="0"/>
            </a:spcBef>
            <a:spcAft>
              <a:spcPct val="35000"/>
            </a:spcAft>
            <a:buNone/>
          </a:pPr>
          <a:r>
            <a:rPr lang="en-US" altLang="en-US" sz="1600" kern="1200" dirty="0">
              <a:solidFill>
                <a:schemeClr val="tx1"/>
              </a:solidFill>
            </a:rPr>
            <a:t>APEX </a:t>
          </a:r>
          <a:r>
            <a:rPr lang="zh-CN" altLang="en-US" sz="1600" kern="1200" dirty="0">
              <a:solidFill>
                <a:schemeClr val="tx1"/>
              </a:solidFill>
            </a:rPr>
            <a:t>应用可以利用 </a:t>
          </a:r>
          <a:r>
            <a:rPr lang="en-US" altLang="en-US" sz="1600" kern="1200" dirty="0">
              <a:solidFill>
                <a:schemeClr val="tx1"/>
              </a:solidFill>
            </a:rPr>
            <a:t>SSO</a:t>
          </a:r>
          <a:r>
            <a:rPr lang="zh-CN" altLang="en-US" sz="1600" kern="1200" dirty="0">
              <a:solidFill>
                <a:schemeClr val="tx1"/>
              </a:solidFill>
            </a:rPr>
            <a:t>、</a:t>
          </a:r>
          <a:r>
            <a:rPr lang="en-US" altLang="en-US" sz="1600" kern="1200" dirty="0">
              <a:solidFill>
                <a:schemeClr val="tx1"/>
              </a:solidFill>
            </a:rPr>
            <a:t>LDAP </a:t>
          </a:r>
          <a:r>
            <a:rPr lang="zh-CN" altLang="en-US" sz="1600" kern="1200" dirty="0">
              <a:solidFill>
                <a:schemeClr val="tx1"/>
              </a:solidFill>
            </a:rPr>
            <a:t>或社交登录，并可以便利地整合审计跟踪。</a:t>
          </a:r>
        </a:p>
      </dsp:txBody>
      <dsp:txXfrm>
        <a:off x="3018005" y="2214135"/>
        <a:ext cx="7946212" cy="1053907"/>
      </dsp:txXfrm>
    </dsp:sp>
    <dsp:sp modelId="{5004F67C-33B8-44DD-88EC-79000276A77D}">
      <dsp:nvSpPr>
        <dsp:cNvPr id="0" name=""/>
        <dsp:cNvSpPr/>
      </dsp:nvSpPr>
      <dsp:spPr>
        <a:xfrm>
          <a:off x="0" y="2214135"/>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高级安全性</a:t>
          </a:r>
        </a:p>
      </dsp:txBody>
      <dsp:txXfrm>
        <a:off x="51457" y="2265592"/>
        <a:ext cx="2782306" cy="1002450"/>
      </dsp:txXfrm>
    </dsp:sp>
    <dsp:sp modelId="{91B64B44-090F-4DAE-ADF0-0FD825A5E847}">
      <dsp:nvSpPr>
        <dsp:cNvPr id="0" name=""/>
        <dsp:cNvSpPr/>
      </dsp:nvSpPr>
      <dsp:spPr>
        <a:xfrm>
          <a:off x="3035783" y="3320738"/>
          <a:ext cx="7910655" cy="105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rPr>
            <a:t>在电子表格中实施主从类型关系相当困难，因为大多数电子表格都是平面的，结果就是难以正确分析数据。</a:t>
          </a:r>
          <a:r>
            <a:rPr lang="en-US" altLang="en-US" sz="1600" kern="1200" dirty="0">
              <a:solidFill>
                <a:schemeClr val="tx1"/>
              </a:solidFill>
            </a:rPr>
            <a:t>APEX</a:t>
          </a:r>
          <a:r>
            <a:rPr lang="zh-CN" altLang="en-US" sz="1600" kern="1200" dirty="0">
              <a:solidFill>
                <a:schemeClr val="tx1"/>
              </a:solidFill>
            </a:rPr>
            <a:t>中存在主从类型的表格，因此很容易在其中实施引用完整性。</a:t>
          </a:r>
        </a:p>
      </dsp:txBody>
      <dsp:txXfrm>
        <a:off x="3035783" y="3320738"/>
        <a:ext cx="7910655" cy="1053907"/>
      </dsp:txXfrm>
    </dsp:sp>
    <dsp:sp modelId="{250F2A26-609D-44A1-8BA6-70E32C3ACD79}">
      <dsp:nvSpPr>
        <dsp:cNvPr id="0" name=""/>
        <dsp:cNvSpPr/>
      </dsp:nvSpPr>
      <dsp:spPr>
        <a:xfrm>
          <a:off x="0" y="3320738"/>
          <a:ext cx="2885220" cy="1053907"/>
        </a:xfrm>
        <a:prstGeom prst="round2SameRect">
          <a:avLst>
            <a:gd name="adj1" fmla="val 16670"/>
            <a:gd name="adj2" fmla="val 0"/>
          </a:avLst>
        </a:prstGeom>
        <a:solidFill>
          <a:schemeClr val="dk1"/>
        </a:solidFill>
        <a:ln w="317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完全关系型</a:t>
          </a:r>
          <a:endParaRPr lang="zh-CN" altLang="en-US" sz="1800" kern="1200" dirty="0"/>
        </a:p>
      </dsp:txBody>
      <dsp:txXfrm>
        <a:off x="51457" y="3372195"/>
        <a:ext cx="2782306" cy="1002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0330E-3675-4F5B-9F4F-72A3A2EC063E}">
      <dsp:nvSpPr>
        <dsp:cNvPr id="0" name=""/>
        <dsp:cNvSpPr/>
      </dsp:nvSpPr>
      <dsp:spPr>
        <a:xfrm>
          <a:off x="9382"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F8CCEC-EE55-427F-93C4-39B0B1A0F398}">
      <dsp:nvSpPr>
        <dsp:cNvPr id="0" name=""/>
        <dsp:cNvSpPr/>
      </dsp:nvSpPr>
      <dsp:spPr>
        <a:xfrm>
          <a:off x="149592"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a:t>成熟的低代码平台</a:t>
          </a:r>
          <a:endParaRPr lang="en-US" sz="1500" kern="1200"/>
        </a:p>
      </dsp:txBody>
      <dsp:txXfrm>
        <a:off x="173061" y="1114445"/>
        <a:ext cx="1214954" cy="754363"/>
      </dsp:txXfrm>
    </dsp:sp>
    <dsp:sp modelId="{431F850E-16E6-41F1-9CF0-B2795D4D19F5}">
      <dsp:nvSpPr>
        <dsp:cNvPr id="0" name=""/>
        <dsp:cNvSpPr/>
      </dsp:nvSpPr>
      <dsp:spPr>
        <a:xfrm>
          <a:off x="1551694"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D80377-DE6B-4DB8-86F8-6C9D37CC9FF9}">
      <dsp:nvSpPr>
        <dsp:cNvPr id="0" name=""/>
        <dsp:cNvSpPr/>
      </dsp:nvSpPr>
      <dsp:spPr>
        <a:xfrm>
          <a:off x="1691905"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dirty="0"/>
            <a:t>快速高效、功能完善</a:t>
          </a:r>
          <a:endParaRPr lang="en-US" sz="1500" kern="1200" dirty="0"/>
        </a:p>
      </dsp:txBody>
      <dsp:txXfrm>
        <a:off x="1715374" y="1114445"/>
        <a:ext cx="1214954" cy="754363"/>
      </dsp:txXfrm>
    </dsp:sp>
    <dsp:sp modelId="{F5083BE1-E92B-440C-BCA9-7F7AACE793F1}">
      <dsp:nvSpPr>
        <dsp:cNvPr id="0" name=""/>
        <dsp:cNvSpPr/>
      </dsp:nvSpPr>
      <dsp:spPr>
        <a:xfrm>
          <a:off x="3094007"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A8D429-DA41-479F-95C3-B58F7670BEC2}">
      <dsp:nvSpPr>
        <dsp:cNvPr id="0" name=""/>
        <dsp:cNvSpPr/>
      </dsp:nvSpPr>
      <dsp:spPr>
        <a:xfrm>
          <a:off x="3234218"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dirty="0"/>
            <a:t>安全，稳定</a:t>
          </a:r>
          <a:endParaRPr lang="en-US" sz="1500" kern="1200" dirty="0"/>
        </a:p>
      </dsp:txBody>
      <dsp:txXfrm>
        <a:off x="3257687" y="1114445"/>
        <a:ext cx="1214954" cy="754363"/>
      </dsp:txXfrm>
    </dsp:sp>
    <dsp:sp modelId="{19B21AE7-7DAA-408B-BB01-03A0F3B4C6EB}">
      <dsp:nvSpPr>
        <dsp:cNvPr id="0" name=""/>
        <dsp:cNvSpPr/>
      </dsp:nvSpPr>
      <dsp:spPr>
        <a:xfrm>
          <a:off x="4636320"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3F8D9F-6EA2-4E2C-8B7D-9BD6D0C1AF33}">
      <dsp:nvSpPr>
        <dsp:cNvPr id="0" name=""/>
        <dsp:cNvSpPr/>
      </dsp:nvSpPr>
      <dsp:spPr>
        <a:xfrm>
          <a:off x="4776530"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i="0" kern="1200" dirty="0"/>
            <a:t>可扩展、免费</a:t>
          </a:r>
          <a:endParaRPr lang="en-US" sz="1500" kern="1200" dirty="0"/>
        </a:p>
      </dsp:txBody>
      <dsp:txXfrm>
        <a:off x="4799999" y="1114445"/>
        <a:ext cx="1214954" cy="754363"/>
      </dsp:txXfrm>
    </dsp:sp>
    <dsp:sp modelId="{5B6D0A0D-4871-4339-9100-8D8687B954C6}">
      <dsp:nvSpPr>
        <dsp:cNvPr id="0" name=""/>
        <dsp:cNvSpPr/>
      </dsp:nvSpPr>
      <dsp:spPr>
        <a:xfrm>
          <a:off x="6178633"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B2B4F7-6596-4863-91E4-9605924883A7}">
      <dsp:nvSpPr>
        <dsp:cNvPr id="0" name=""/>
        <dsp:cNvSpPr/>
      </dsp:nvSpPr>
      <dsp:spPr>
        <a:xfrm>
          <a:off x="6318843"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a:t>应用广泛</a:t>
          </a:r>
          <a:endParaRPr lang="en-US" sz="1500" kern="1200"/>
        </a:p>
      </dsp:txBody>
      <dsp:txXfrm>
        <a:off x="6342312" y="1114445"/>
        <a:ext cx="1214954" cy="754363"/>
      </dsp:txXfrm>
    </dsp:sp>
    <dsp:sp modelId="{38A6A535-E7FB-49E2-AF35-E526E73582C5}">
      <dsp:nvSpPr>
        <dsp:cNvPr id="0" name=""/>
        <dsp:cNvSpPr/>
      </dsp:nvSpPr>
      <dsp:spPr>
        <a:xfrm>
          <a:off x="7720946"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51337-2381-4469-B454-690F6CA1AABA}">
      <dsp:nvSpPr>
        <dsp:cNvPr id="0" name=""/>
        <dsp:cNvSpPr/>
      </dsp:nvSpPr>
      <dsp:spPr>
        <a:xfrm>
          <a:off x="7861156"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a:t>可移植，任意部署</a:t>
          </a:r>
          <a:endParaRPr lang="en-US" sz="1500" kern="1200"/>
        </a:p>
      </dsp:txBody>
      <dsp:txXfrm>
        <a:off x="7884625" y="1114445"/>
        <a:ext cx="1214954" cy="754363"/>
      </dsp:txXfrm>
    </dsp:sp>
    <dsp:sp modelId="{56E727E7-4C32-4950-AC8F-7B0D5031087C}">
      <dsp:nvSpPr>
        <dsp:cNvPr id="0" name=""/>
        <dsp:cNvSpPr/>
      </dsp:nvSpPr>
      <dsp:spPr>
        <a:xfrm>
          <a:off x="9263259" y="957776"/>
          <a:ext cx="1261892" cy="801301"/>
        </a:xfrm>
        <a:prstGeom prst="roundRect">
          <a:avLst>
            <a:gd name="adj" fmla="val 10000"/>
          </a:avLst>
        </a:prstGeom>
        <a:solidFill>
          <a:schemeClr val="accent3">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6E4AC9-7A13-4763-B9AC-91F867F6DC46}">
      <dsp:nvSpPr>
        <dsp:cNvPr id="0" name=""/>
        <dsp:cNvSpPr/>
      </dsp:nvSpPr>
      <dsp:spPr>
        <a:xfrm>
          <a:off x="9403469" y="1090976"/>
          <a:ext cx="1261892" cy="801301"/>
        </a:xfrm>
        <a:prstGeom prst="roundRect">
          <a:avLst>
            <a:gd name="adj" fmla="val 10000"/>
          </a:avLst>
        </a:prstGeom>
        <a:solidFill>
          <a:schemeClr val="lt1">
            <a:alpha val="90000"/>
            <a:hueOff val="0"/>
            <a:satOff val="0"/>
            <a:lumOff val="0"/>
            <a:alphaOff val="0"/>
          </a:schemeClr>
        </a:solidFill>
        <a:ln w="31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b="1" i="0" kern="1200" dirty="0"/>
            <a:t>良好生态</a:t>
          </a:r>
          <a:endParaRPr lang="en-US" sz="1500" kern="1200" dirty="0"/>
        </a:p>
      </dsp:txBody>
      <dsp:txXfrm>
        <a:off x="9426938" y="1114445"/>
        <a:ext cx="1214954" cy="754363"/>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859F61-E769-E04B-9176-024CACC0559F}" type="datetime1">
              <a:rPr lang="en-IN" smtClean="0"/>
              <a:t>05-07-2023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24E56A-BA95-2546-B3B2-E990E44E49FC}" type="slidenum">
              <a:rPr lang="en-US" smtClean="0"/>
              <a:t>‹#›</a:t>
            </a:fld>
            <a:endParaRPr lang="en-US"/>
          </a:p>
        </p:txBody>
      </p:sp>
    </p:spTree>
    <p:extLst>
      <p:ext uri="{BB962C8B-B14F-4D97-AF65-F5344CB8AC3E}">
        <p14:creationId xmlns:p14="http://schemas.microsoft.com/office/powerpoint/2010/main" val="7333539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FA2C70-E289-E542-8D34-0A9BC9C4D3CB}" type="datetime1">
              <a:rPr lang="en-IN" smtClean="0"/>
              <a:t>05-07-2023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6CC4F5-8BAE-8444-BCCC-0C2A7C2928B4}" type="slidenum">
              <a:rPr lang="en-US" smtClean="0"/>
              <a:t>‹#›</a:t>
            </a:fld>
            <a:endParaRPr lang="en-US"/>
          </a:p>
        </p:txBody>
      </p:sp>
    </p:spTree>
    <p:extLst>
      <p:ext uri="{BB962C8B-B14F-4D97-AF65-F5344CB8AC3E}">
        <p14:creationId xmlns:p14="http://schemas.microsoft.com/office/powerpoint/2010/main" val="175334239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mn-lt"/>
                <a:ea typeface="+mn-ea"/>
                <a:cs typeface="+mn-cs"/>
              </a:rPr>
              <a:t>Workspace</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dirty="0">
                <a:solidFill>
                  <a:schemeClr val="tx1"/>
                </a:solidFill>
                <a:effectLst/>
                <a:latin typeface="+mn-lt"/>
                <a:ea typeface="+mn-ea"/>
                <a:cs typeface="+mn-cs"/>
              </a:rPr>
              <a:t>Supporting Objects </a:t>
            </a:r>
            <a:r>
              <a:rPr lang="en-US" altLang="zh-CN"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installation scripts</a:t>
            </a:r>
            <a:endParaRPr lang="en-US" sz="1200" b="1"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1" i="0" kern="1200" dirty="0">
                <a:solidFill>
                  <a:schemeClr val="tx1"/>
                </a:solidFill>
                <a:effectLst/>
                <a:latin typeface="+mn-lt"/>
                <a:ea typeface="+mn-ea"/>
                <a:cs typeface="+mn-cs"/>
              </a:rPr>
              <a:t>Item:</a:t>
            </a:r>
            <a:r>
              <a:rPr lang="en-US" sz="1200" b="0" i="0" kern="1200" baseline="0" dirty="0">
                <a:solidFill>
                  <a:schemeClr val="tx1"/>
                </a:solidFill>
                <a:effectLst/>
                <a:latin typeface="+mn-lt"/>
                <a:ea typeface="+mn-ea"/>
                <a:cs typeface="+mn-cs"/>
              </a:rPr>
              <a:t> Application Item / Page Item</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Region / Sub Region</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Team Development:</a:t>
            </a:r>
            <a:br>
              <a:rPr lang="en-US" sz="1200" b="0" i="0" kern="1200" baseline="0" dirty="0">
                <a:solidFill>
                  <a:schemeClr val="tx1"/>
                </a:solidFill>
                <a:effectLst/>
                <a:latin typeface="+mn-lt"/>
                <a:ea typeface="+mn-ea"/>
                <a:cs typeface="+mn-cs"/>
              </a:rPr>
            </a:br>
            <a:r>
              <a:rPr lang="en-US" i="1" dirty="0"/>
              <a:t>Team Development provides the ability to manage</a:t>
            </a:r>
            <a:r>
              <a:rPr lang="en-US" i="1" baseline="0" dirty="0"/>
              <a:t> the full lifecycle of your application development. Features, To-Dos, and Bugs can be assigned to specific applications and pages. Feedback allows developers to easily gather comments, enhancements, and bugs directly from their user community and includes important session state information to assist the developers with diagnosis.</a:t>
            </a:r>
            <a:endParaRPr lang="en-US" sz="1200" b="0" i="1" kern="1200" baseline="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B5D8F-9D9D-4173-A9BF-1ACE61BA05F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C16FB-9D68-C74B-AABD-CDFC2ED74F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076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mn-lt"/>
                <a:ea typeface="+mn-ea"/>
                <a:cs typeface="+mn-cs"/>
              </a:rPr>
              <a:t>Workspace</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dirty="0">
                <a:solidFill>
                  <a:schemeClr val="tx1"/>
                </a:solidFill>
                <a:effectLst/>
                <a:latin typeface="+mn-lt"/>
                <a:ea typeface="+mn-ea"/>
                <a:cs typeface="+mn-cs"/>
              </a:rPr>
              <a:t>Supporting Objects </a:t>
            </a:r>
            <a:r>
              <a:rPr lang="en-US" altLang="zh-CN"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installation scripts</a:t>
            </a:r>
            <a:endParaRPr lang="en-US" sz="1200" b="1"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1" i="0" kern="1200" dirty="0">
                <a:solidFill>
                  <a:schemeClr val="tx1"/>
                </a:solidFill>
                <a:effectLst/>
                <a:latin typeface="+mn-lt"/>
                <a:ea typeface="+mn-ea"/>
                <a:cs typeface="+mn-cs"/>
              </a:rPr>
              <a:t>Item:</a:t>
            </a:r>
            <a:r>
              <a:rPr lang="en-US" sz="1200" b="0" i="0" kern="1200" baseline="0" dirty="0">
                <a:solidFill>
                  <a:schemeClr val="tx1"/>
                </a:solidFill>
                <a:effectLst/>
                <a:latin typeface="+mn-lt"/>
                <a:ea typeface="+mn-ea"/>
                <a:cs typeface="+mn-cs"/>
              </a:rPr>
              <a:t> Application Item / Page Item</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Region / Sub Region</a:t>
            </a:r>
          </a:p>
          <a:p>
            <a:pPr marL="685800" marR="0" lvl="1" indent="-2286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kern="1200" baseline="0" dirty="0">
                <a:solidFill>
                  <a:schemeClr val="tx1"/>
                </a:solidFill>
                <a:effectLst/>
                <a:latin typeface="+mn-lt"/>
                <a:ea typeface="+mn-ea"/>
                <a:cs typeface="+mn-cs"/>
              </a:rPr>
              <a:t>Team Development:</a:t>
            </a:r>
            <a:br>
              <a:rPr lang="en-US" sz="1200" b="0" i="0" kern="1200" baseline="0" dirty="0">
                <a:solidFill>
                  <a:schemeClr val="tx1"/>
                </a:solidFill>
                <a:effectLst/>
                <a:latin typeface="+mn-lt"/>
                <a:ea typeface="+mn-ea"/>
                <a:cs typeface="+mn-cs"/>
              </a:rPr>
            </a:br>
            <a:r>
              <a:rPr lang="en-US" i="1" dirty="0"/>
              <a:t>Team Development provides the ability to manage</a:t>
            </a:r>
            <a:r>
              <a:rPr lang="en-US" i="1" baseline="0" dirty="0"/>
              <a:t> the full lifecycle of your application development. Features, To-Dos, and Bugs can be assigned to specific applications and pages. Feedback allows developers to easily gather comments, enhancements, and bugs directly from their user community and includes important session state information to assist the developers with diagnosis.</a:t>
            </a:r>
            <a:endParaRPr lang="en-US" sz="1200" b="0" i="1" kern="1200" baseline="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B5D8F-9D9D-4173-A9BF-1ACE61BA05F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C16FB-9D68-C74B-AABD-CDFC2ED74F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180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80604020202020204" pitchFamily="34" charset="0"/>
              <a:buChar char="•"/>
            </a:pPr>
            <a:endParaRPr lang="en-US" dirty="0"/>
          </a:p>
        </p:txBody>
      </p:sp>
      <p:sp>
        <p:nvSpPr>
          <p:cNvPr id="4" name="日期占位符 3"/>
          <p:cNvSpPr>
            <a:spLocks noGrp="1"/>
          </p:cNvSpPr>
          <p:nvPr>
            <p:ph type="dt" idx="10"/>
          </p:nvPr>
        </p:nvSpPr>
        <p:spPr/>
        <p:txBody>
          <a:bodyPr/>
          <a:lstStyle/>
          <a:p>
            <a:fld id="{7C2B5D8F-9D9D-4173-A9BF-1ACE61BA05F2}" type="datetime1">
              <a:rPr lang="en-US" smtClean="0"/>
              <a:t>7/5/2023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ACC16FB-9D68-C74B-AABD-CDFC2ED74F24}" type="slidenum">
              <a:rPr lang="en-US" smtClean="0"/>
              <a:t>45</a:t>
            </a:fld>
            <a:endParaRPr lang="en-US"/>
          </a:p>
        </p:txBody>
      </p:sp>
    </p:spTree>
    <p:extLst>
      <p:ext uri="{BB962C8B-B14F-4D97-AF65-F5344CB8AC3E}">
        <p14:creationId xmlns:p14="http://schemas.microsoft.com/office/powerpoint/2010/main" val="183019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30545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16</a:t>
            </a:fld>
            <a:endParaRPr lang="en-US"/>
          </a:p>
        </p:txBody>
      </p:sp>
    </p:spTree>
    <p:extLst>
      <p:ext uri="{BB962C8B-B14F-4D97-AF65-F5344CB8AC3E}">
        <p14:creationId xmlns:p14="http://schemas.microsoft.com/office/powerpoint/2010/main" val="52780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CD2175-244A-4246-9480-7E91947D6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2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18</a:t>
            </a:fld>
            <a:endParaRPr lang="en-US"/>
          </a:p>
        </p:txBody>
      </p:sp>
    </p:spTree>
    <p:extLst>
      <p:ext uri="{BB962C8B-B14F-4D97-AF65-F5344CB8AC3E}">
        <p14:creationId xmlns:p14="http://schemas.microsoft.com/office/powerpoint/2010/main" val="1753301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CD2175-244A-4246-9480-7E91947D6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21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CD2175-244A-4246-9480-7E91947D6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045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21</a:t>
            </a:fld>
            <a:endParaRPr lang="en-US"/>
          </a:p>
        </p:txBody>
      </p:sp>
    </p:spTree>
    <p:extLst>
      <p:ext uri="{BB962C8B-B14F-4D97-AF65-F5344CB8AC3E}">
        <p14:creationId xmlns:p14="http://schemas.microsoft.com/office/powerpoint/2010/main" val="671792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CD2175-244A-4246-9480-7E91947D6078}" type="slidenum">
              <a:rPr lang="en-US" smtClean="0"/>
              <a:t>22</a:t>
            </a:fld>
            <a:endParaRPr lang="en-US"/>
          </a:p>
        </p:txBody>
      </p:sp>
    </p:spTree>
    <p:extLst>
      <p:ext uri="{BB962C8B-B14F-4D97-AF65-F5344CB8AC3E}">
        <p14:creationId xmlns:p14="http://schemas.microsoft.com/office/powerpoint/2010/main" val="70877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9.jpg"/><Relationship Id="rId5" Type="http://schemas.openxmlformats.org/officeDocument/2006/relationships/tags" Target="../tags/tag6.xml"/><Relationship Id="rId10" Type="http://schemas.openxmlformats.org/officeDocument/2006/relationships/image" Target="../media/image1.emf"/><Relationship Id="rId4" Type="http://schemas.openxmlformats.org/officeDocument/2006/relationships/tags" Target="../tags/tag5.xml"/><Relationship Id="rId9"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7858437" y="20918"/>
            <a:ext cx="4330388"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03" y="1132368"/>
            <a:ext cx="1524496"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7765" y="2148840"/>
            <a:ext cx="10156338" cy="1280160"/>
          </a:xfrm>
          <a:noFill/>
        </p:spPr>
        <p:txBody>
          <a:bodyPr vert="horz" wrap="square" lIns="0" tIns="0" rIns="0" bIns="91440" rtlCol="0" anchor="b">
            <a:noAutofit/>
          </a:bodyPr>
          <a:lstStyle>
            <a:lvl1pPr>
              <a:defRPr lang="en-US" sz="3999"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7765" y="3519554"/>
            <a:ext cx="10156338" cy="341247"/>
          </a:xfrm>
          <a:prstGeom prst="rect">
            <a:avLst/>
          </a:prstGeom>
          <a:noFill/>
        </p:spPr>
        <p:txBody>
          <a:bodyPr>
            <a:noAutofit/>
          </a:bodyPr>
          <a:lstStyle>
            <a:lvl1pPr marL="0" marR="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sz="2399" b="0">
                <a:solidFill>
                  <a:srgbClr val="AE562C"/>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7765" y="4545596"/>
            <a:ext cx="5076648"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7765" y="4883189"/>
            <a:ext cx="5076648"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1"/>
            <a:ext cx="19043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7"/>
          </a:p>
        </p:txBody>
      </p:sp>
    </p:spTree>
    <p:extLst>
      <p:ext uri="{BB962C8B-B14F-4D97-AF65-F5344CB8AC3E}">
        <p14:creationId xmlns:p14="http://schemas.microsoft.com/office/powerpoint/2010/main" val="218032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9724"/>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6930"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9724"/>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3397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230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11"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9440"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2946"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83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230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11"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9440"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2946" y="1609725"/>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7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9724"/>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080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4923" y="1609724"/>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4916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3284" y="1609724"/>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88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9726"/>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080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4923" y="1609726"/>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4916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3284" y="1609726"/>
            <a:ext cx="33001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756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3571" y="1590160"/>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1089"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5985" y="1590160"/>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3503"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38400" y="1590160"/>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5918" y="1589524"/>
            <a:ext cx="2477379"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0799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3571"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1089"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5985"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3503"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38400"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5918" y="1608575"/>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73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045"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149"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8631"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7734"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4216"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3321" y="1609726"/>
            <a:ext cx="2477379"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5136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04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149"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8631"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7734"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421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3321" y="1609726"/>
            <a:ext cx="2477379"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755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675" y="1609209"/>
            <a:ext cx="1618067"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209"/>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675" y="4240646"/>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0646"/>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2319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325" y="1600200"/>
            <a:ext cx="10674744"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8170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675" y="1609209"/>
            <a:ext cx="1618067"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209"/>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210"/>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675" y="4240646"/>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0646"/>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0647"/>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9538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6" y="4403039"/>
            <a:ext cx="6132153"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10684267" cy="4505325"/>
          </a:xfrm>
          <a:noFill/>
        </p:spPr>
        <p:txBody>
          <a:bodyPr vert="horz" lIns="0" tIns="0" rIns="0" bIns="0" rtlCol="0">
            <a:noAutofit/>
          </a:bodyPr>
          <a:lstStyle>
            <a:lvl1pPr marL="365015" indent="-365015">
              <a:buClr>
                <a:schemeClr val="accent5"/>
              </a:buClr>
              <a:buFont typeface="+mj-lt"/>
              <a:buAutoNum type="arabicPeriod"/>
              <a:defRPr lang="en-US" dirty="0"/>
            </a:lvl1pPr>
            <a:lvl2pPr marL="548475">
              <a:defRPr lang="en-US" dirty="0"/>
            </a:lvl2pPr>
            <a:lvl3pPr marL="731301">
              <a:defRPr lang="en-US" dirty="0"/>
            </a:lvl3pPr>
            <a:lvl4pPr marL="914126">
              <a:defRPr lang="en-US" dirty="0"/>
            </a:lvl4pPr>
            <a:lvl5pPr marL="10969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79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7" y="4403039"/>
            <a:ext cx="6132151"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10684267" cy="4505325"/>
          </a:xfrm>
          <a:noFill/>
        </p:spPr>
        <p:txBody>
          <a:bodyPr vert="horz" lIns="0" tIns="0" rIns="0" bIns="0" rtlCol="0">
            <a:noAutofit/>
          </a:bodyPr>
          <a:lstStyle>
            <a:lvl1pPr marL="0" indent="-365650">
              <a:buClr>
                <a:schemeClr val="accent6"/>
              </a:buClr>
              <a:buFont typeface="+mj-lt"/>
              <a:buAutoNum type="arabicPeriod"/>
              <a:defRPr lang="en-US" dirty="0">
                <a:solidFill>
                  <a:schemeClr val="bg1"/>
                </a:solidFill>
              </a:defRPr>
            </a:lvl1pPr>
            <a:lvl2pPr marL="548475">
              <a:defRPr lang="en-US" dirty="0">
                <a:solidFill>
                  <a:schemeClr val="bg1"/>
                </a:solidFill>
              </a:defRPr>
            </a:lvl2pPr>
            <a:lvl3pPr marL="731301">
              <a:defRPr lang="en-US" dirty="0">
                <a:solidFill>
                  <a:schemeClr val="bg1"/>
                </a:solidFill>
              </a:defRPr>
            </a:lvl3pPr>
            <a:lvl4pPr marL="914126">
              <a:defRPr lang="en-US" dirty="0">
                <a:solidFill>
                  <a:schemeClr val="bg1"/>
                </a:solidFill>
              </a:defRPr>
            </a:lvl4pPr>
            <a:lvl5pPr marL="10969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988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6" y="4403039"/>
            <a:ext cx="6132153"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5082740" cy="4505325"/>
          </a:xfrm>
          <a:noFill/>
        </p:spPr>
        <p:txBody>
          <a:bodyPr vert="horz" lIns="0" tIns="0" rIns="0" bIns="0" rtlCol="0">
            <a:noAutofit/>
          </a:bodyPr>
          <a:lstStyle>
            <a:lvl1pPr marL="365015" indent="-365015">
              <a:buClr>
                <a:schemeClr val="accent5"/>
              </a:buClr>
              <a:buFont typeface="+mj-lt"/>
              <a:buAutoNum type="arabicPeriod"/>
              <a:defRPr lang="en-US" dirty="0"/>
            </a:lvl1pPr>
            <a:lvl2pPr marL="548475">
              <a:defRPr lang="en-US" dirty="0"/>
            </a:lvl2pPr>
            <a:lvl3pPr marL="731301">
              <a:defRPr lang="en-US" dirty="0"/>
            </a:lvl3pPr>
            <a:lvl4pPr marL="914126">
              <a:defRPr lang="en-US" dirty="0"/>
            </a:lvl4pPr>
            <a:lvl5pPr marL="10969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3328" y="1609725"/>
            <a:ext cx="5082740" cy="4505325"/>
          </a:xfrm>
          <a:noFill/>
        </p:spPr>
        <p:txBody>
          <a:bodyPr vert="horz" lIns="0" tIns="0" rIns="0" bIns="0" rtlCol="0">
            <a:noAutofit/>
          </a:bodyPr>
          <a:lstStyle>
            <a:lvl1pPr marL="365015" indent="-365015">
              <a:buClr>
                <a:schemeClr val="accent5"/>
              </a:buClr>
              <a:buFont typeface="+mj-lt"/>
              <a:buAutoNum type="arabicPeriod"/>
              <a:defRPr lang="en-US" dirty="0"/>
            </a:lvl1pPr>
            <a:lvl2pPr marL="548475">
              <a:defRPr lang="en-US" dirty="0"/>
            </a:lvl2pPr>
            <a:lvl3pPr marL="731301">
              <a:defRPr lang="en-US" dirty="0"/>
            </a:lvl3pPr>
            <a:lvl4pPr marL="914126">
              <a:defRPr lang="en-US" dirty="0"/>
            </a:lvl4pPr>
            <a:lvl5pPr marL="10969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83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550837" y="4403039"/>
            <a:ext cx="6132151"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1802" y="1609725"/>
            <a:ext cx="5082740" cy="4505325"/>
          </a:xfrm>
          <a:noFill/>
        </p:spPr>
        <p:txBody>
          <a:bodyPr vert="horz" lIns="0" tIns="0" rIns="0" bIns="0" rtlCol="0">
            <a:noAutofit/>
          </a:bodyPr>
          <a:lstStyle>
            <a:lvl1pPr marL="0" indent="-365650">
              <a:buClr>
                <a:schemeClr val="accent6"/>
              </a:buClr>
              <a:buFont typeface="+mj-lt"/>
              <a:buAutoNum type="arabicPeriod"/>
              <a:defRPr lang="en-US" dirty="0">
                <a:solidFill>
                  <a:schemeClr val="bg1"/>
                </a:solidFill>
              </a:defRPr>
            </a:lvl1pPr>
            <a:lvl2pPr marL="548475">
              <a:defRPr lang="en-US" dirty="0">
                <a:solidFill>
                  <a:schemeClr val="bg1"/>
                </a:solidFill>
              </a:defRPr>
            </a:lvl2pPr>
            <a:lvl3pPr marL="731301">
              <a:defRPr lang="en-US" dirty="0">
                <a:solidFill>
                  <a:schemeClr val="bg1"/>
                </a:solidFill>
              </a:defRPr>
            </a:lvl3pPr>
            <a:lvl4pPr marL="914126">
              <a:defRPr lang="en-US" dirty="0">
                <a:solidFill>
                  <a:schemeClr val="bg1"/>
                </a:solidFill>
              </a:defRPr>
            </a:lvl4pPr>
            <a:lvl5pPr marL="10969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4437" y="1609725"/>
            <a:ext cx="5082740" cy="4505325"/>
          </a:xfrm>
          <a:noFill/>
        </p:spPr>
        <p:txBody>
          <a:bodyPr vert="horz" lIns="0" tIns="0" rIns="0" bIns="0" rtlCol="0">
            <a:noAutofit/>
          </a:bodyPr>
          <a:lstStyle>
            <a:lvl1pPr marL="0" indent="-365650">
              <a:buClr>
                <a:schemeClr val="accent6"/>
              </a:buClr>
              <a:buFont typeface="+mj-lt"/>
              <a:buAutoNum type="arabicPeriod"/>
              <a:defRPr lang="en-US" dirty="0">
                <a:solidFill>
                  <a:schemeClr val="bg1"/>
                </a:solidFill>
              </a:defRPr>
            </a:lvl1pPr>
            <a:lvl2pPr marL="548475">
              <a:defRPr lang="en-US" dirty="0">
                <a:solidFill>
                  <a:schemeClr val="bg1"/>
                </a:solidFill>
              </a:defRPr>
            </a:lvl2pPr>
            <a:lvl3pPr marL="731301">
              <a:defRPr lang="en-US" dirty="0">
                <a:solidFill>
                  <a:schemeClr val="bg1"/>
                </a:solidFill>
              </a:defRPr>
            </a:lvl3pPr>
            <a:lvl4pPr marL="914126">
              <a:defRPr lang="en-US" dirty="0">
                <a:solidFill>
                  <a:schemeClr val="bg1"/>
                </a:solidFill>
              </a:defRPr>
            </a:lvl4pPr>
            <a:lvl5pPr marL="10969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632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563" y="1609725"/>
            <a:ext cx="1618067"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725"/>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563" y="4241162"/>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1162"/>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6103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563" y="1609725"/>
            <a:ext cx="1618067"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4559"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48649" y="1609725"/>
            <a:ext cx="1618067"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2681" y="1609726"/>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563" y="4241162"/>
            <a:ext cx="1618067"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4559"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48649" y="4241162"/>
            <a:ext cx="1618067"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2681" y="4241163"/>
            <a:ext cx="3202870"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4379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ltLang="zh-CN"/>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2023, Oracle and/or its affiliates</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224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ltLang="zh-CN"/>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2023, Oracle and/or its affiliates</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365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393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325" y="1600200"/>
            <a:ext cx="10668396"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2131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148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1802" y="1024235"/>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277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1802"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2159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9997" r="-1"/>
          <a:stretch/>
        </p:blipFill>
        <p:spPr>
          <a:xfrm>
            <a:off x="6093987" y="0"/>
            <a:ext cx="6094837"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68308" y="6355080"/>
            <a:ext cx="502789"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024" y="4649789"/>
            <a:ext cx="5070742"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712" y="1600200"/>
            <a:ext cx="5070742" cy="2415700"/>
          </a:xfrm>
        </p:spPr>
        <p:txBody>
          <a:bodyPr anchor="b" anchorCtr="0"/>
          <a:lstStyle>
            <a:lvl1pPr>
              <a:defRPr sz="7998"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1216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9997"/>
          <a:stretch/>
        </p:blipFill>
        <p:spPr>
          <a:xfrm>
            <a:off x="6094413" y="0"/>
            <a:ext cx="6094760"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024" y="4649789"/>
            <a:ext cx="5070742"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712" y="1600200"/>
            <a:ext cx="5083963" cy="2415700"/>
          </a:xfrm>
        </p:spPr>
        <p:txBody>
          <a:bodyPr anchor="b" anchorCtr="0"/>
          <a:lstStyle>
            <a:lvl1pPr>
              <a:defRPr sz="7998"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2780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ltLang="zh-CN"/>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7836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ltLang="zh-CN"/>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74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364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7322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2701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7860705" y="25410"/>
            <a:ext cx="4325849"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703" y="1132369"/>
            <a:ext cx="1524496"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7765" y="2148840"/>
            <a:ext cx="10156338" cy="1280160"/>
          </a:xfrm>
          <a:noFill/>
        </p:spPr>
        <p:txBody>
          <a:bodyPr vert="horz" wrap="square" lIns="0" tIns="0" rIns="0" bIns="91440" rtlCol="0" anchor="b">
            <a:noAutofit/>
          </a:bodyPr>
          <a:lstStyle>
            <a:lvl1pPr>
              <a:defRPr lang="en-US" sz="3999"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7765" y="3519554"/>
            <a:ext cx="10156338" cy="341247"/>
          </a:xfrm>
          <a:prstGeom prst="rect">
            <a:avLst/>
          </a:prstGeom>
          <a:noFill/>
        </p:spPr>
        <p:txBody>
          <a:bodyPr>
            <a:noAutofit/>
          </a:bodyPr>
          <a:lstStyle>
            <a:lvl1pPr marL="0" marR="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sz="2399" b="0">
                <a:solidFill>
                  <a:srgbClr val="759C6C"/>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7765" y="4544569"/>
            <a:ext cx="5076648"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7765" y="4882897"/>
            <a:ext cx="5076648"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1"/>
            <a:ext cx="19043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7"/>
          </a:p>
        </p:txBody>
      </p:sp>
    </p:spTree>
    <p:extLst>
      <p:ext uri="{BB962C8B-B14F-4D97-AF65-F5344CB8AC3E}">
        <p14:creationId xmlns:p14="http://schemas.microsoft.com/office/powerpoint/2010/main" val="368706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7820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2023,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ltLang="zh-CN"/>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1802" y="1609725"/>
            <a:ext cx="10684267"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82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2023,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ltLang="zh-CN"/>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1802" y="1609725"/>
            <a:ext cx="1067474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41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0000"/>
          <a:stretch/>
        </p:blipFill>
        <p:spPr>
          <a:xfrm>
            <a:off x="4875531" y="0"/>
            <a:ext cx="7313294"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4414" y="2351724"/>
            <a:ext cx="6295527" cy="822960"/>
          </a:xfrm>
        </p:spPr>
        <p:txBody>
          <a:bodyPr vert="horz" lIns="0" tIns="0" rIns="0" bIns="0" rtlCol="0" anchor="b">
            <a:noAutofit/>
          </a:bodyPr>
          <a:lstStyle>
            <a:lvl1pPr>
              <a:defRPr lang="en-US" sz="2399"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4414" y="3662156"/>
            <a:ext cx="6295528" cy="1132486"/>
          </a:xfrm>
          <a:prstGeom prst="rect">
            <a:avLst/>
          </a:prstGeom>
        </p:spPr>
        <p:txBody>
          <a:bodyPr lIns="0" tIns="0" rIns="0" bIns="0">
            <a:normAutofit/>
          </a:bodyPr>
          <a:lstStyle>
            <a:lvl1pPr>
              <a:defRPr sz="1999"/>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553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7050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0000"/>
          <a:stretch/>
        </p:blipFill>
        <p:spPr>
          <a:xfrm>
            <a:off x="4875529" y="0"/>
            <a:ext cx="7313296"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4414" y="2351724"/>
            <a:ext cx="6295527" cy="822960"/>
          </a:xfrm>
        </p:spPr>
        <p:txBody>
          <a:bodyPr vert="horz" lIns="0" tIns="0" rIns="0" bIns="0" rtlCol="0" anchor="b">
            <a:noAutofit/>
          </a:bodyPr>
          <a:lstStyle>
            <a:lvl1pPr>
              <a:defRPr lang="en-US" sz="2399"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4414" y="3662156"/>
            <a:ext cx="6295528" cy="1132486"/>
          </a:xfrm>
          <a:prstGeom prst="rect">
            <a:avLst/>
          </a:prstGeom>
        </p:spPr>
        <p:txBody>
          <a:bodyPr lIns="0" tIns="0" rIns="0" bIns="0">
            <a:normAutofit/>
          </a:bodyPr>
          <a:lstStyle>
            <a:lvl1pPr>
              <a:defRPr sz="1999"/>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553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93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1" y="0"/>
            <a:ext cx="12188823"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675" y="1828801"/>
            <a:ext cx="8047104" cy="2026447"/>
          </a:xfrm>
          <a:noFill/>
        </p:spPr>
        <p:txBody>
          <a:bodyPr vert="horz" wrap="square" lIns="0" tIns="0" rIns="0" bIns="0" rtlCol="0" anchor="b" anchorCtr="0">
            <a:noAutofit/>
          </a:bodyPr>
          <a:lstStyle>
            <a:lvl1pPr>
              <a:lnSpc>
                <a:spcPct val="100000"/>
              </a:lnSpc>
              <a:defRPr lang="en-US" sz="3199"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801" y="4540250"/>
            <a:ext cx="5332610"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801" y="4877843"/>
            <a:ext cx="5332610"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0866" y="1013988"/>
            <a:ext cx="2943441"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ltLang="zh-CN"/>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286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0"/>
            <a:ext cx="12188825"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675" y="1828800"/>
            <a:ext cx="8019951" cy="1963350"/>
          </a:xfrm>
          <a:noFill/>
        </p:spPr>
        <p:txBody>
          <a:bodyPr vert="horz" wrap="square" lIns="0" tIns="0" rIns="0" bIns="0" rtlCol="0" anchor="b" anchorCtr="0">
            <a:noAutofit/>
          </a:bodyPr>
          <a:lstStyle>
            <a:lvl1pPr>
              <a:defRPr lang="en-US" sz="3199"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801" y="4540250"/>
            <a:ext cx="5332610"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801" y="4877843"/>
            <a:ext cx="5332610"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0866" y="1013988"/>
            <a:ext cx="2943441"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735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1445" y="2434529"/>
            <a:ext cx="6065516" cy="1846659"/>
          </a:xfrm>
          <a:noFill/>
        </p:spPr>
        <p:txBody>
          <a:bodyPr vert="horz" wrap="square" lIns="0" tIns="0" rIns="0" bIns="0" rtlCol="0" anchor="b" anchorCtr="0">
            <a:spAutoFit/>
          </a:bodyPr>
          <a:lstStyle>
            <a:lvl1pPr>
              <a:lnSpc>
                <a:spcPct val="100000"/>
              </a:lnSpc>
              <a:defRPr lang="en-US" sz="2999"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1445" y="4983136"/>
            <a:ext cx="605305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1445" y="5320729"/>
            <a:ext cx="605305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393" y="3244334"/>
            <a:ext cx="2284744" cy="369332"/>
          </a:xfrm>
          <a:prstGeom prst="rect">
            <a:avLst/>
          </a:prstGeom>
          <a:noFill/>
        </p:spPr>
        <p:txBody>
          <a:bodyPr wrap="square" rtlCol="0">
            <a:spAutoFit/>
          </a:bodyPr>
          <a:lstStyle/>
          <a:p>
            <a:r>
              <a:rPr lang="en-US" sz="1799"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2670" y="1206535"/>
            <a:ext cx="2943441"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553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6418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7327" y="2435028"/>
            <a:ext cx="6049696" cy="1846659"/>
          </a:xfrm>
          <a:noFill/>
        </p:spPr>
        <p:txBody>
          <a:bodyPr vert="horz" wrap="square" lIns="0" tIns="0" rIns="0" bIns="0" rtlCol="0" anchor="b" anchorCtr="0">
            <a:spAutoFit/>
          </a:bodyPr>
          <a:lstStyle>
            <a:lvl1pPr>
              <a:lnSpc>
                <a:spcPct val="100000"/>
              </a:lnSpc>
              <a:defRPr lang="en-US" sz="2999"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4414" y="4983136"/>
            <a:ext cx="604969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4414" y="5320729"/>
            <a:ext cx="6049696"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2670" y="1206535"/>
            <a:ext cx="2943441"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5530" cy="6858000"/>
          </a:xfrm>
        </p:spPr>
        <p:txBody>
          <a:bodyPr anchor="ctr" anchorCtr="1"/>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126"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ltLang="zh-CN"/>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78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4412" y="4898"/>
            <a:ext cx="6094413"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675" y="3482230"/>
            <a:ext cx="5021017" cy="822960"/>
          </a:xfrm>
          <a:noFill/>
        </p:spPr>
        <p:txBody>
          <a:bodyPr vert="horz" lIns="0" tIns="0" rIns="0" bIns="0" rtlCol="0" anchor="b" anchorCtr="0">
            <a:noAutofit/>
          </a:bodyPr>
          <a:lstStyle>
            <a:lvl1pPr>
              <a:defRPr lang="en-US" sz="3199"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150" y="4508728"/>
            <a:ext cx="301673"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1802" y="4773586"/>
            <a:ext cx="502789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1802" y="5111179"/>
            <a:ext cx="502789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1062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709"/>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0201"/>
            <a:ext cx="10668396"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834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4412" y="4898"/>
            <a:ext cx="6094413"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675" y="3483973"/>
            <a:ext cx="5027890" cy="822960"/>
          </a:xfrm>
          <a:noFill/>
        </p:spPr>
        <p:txBody>
          <a:bodyPr vert="horz" lIns="0" tIns="0" rIns="0" bIns="0" rtlCol="0" anchor="b" anchorCtr="0">
            <a:noAutofit/>
          </a:bodyPr>
          <a:lstStyle>
            <a:lvl1pPr>
              <a:defRPr lang="en-US" sz="3199"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150" y="4508728"/>
            <a:ext cx="301673"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1802" y="4773586"/>
            <a:ext cx="502789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1802" y="5111179"/>
            <a:ext cx="502789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6602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6904" y="2915193"/>
            <a:ext cx="4895018"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Tree>
    <p:extLst>
      <p:ext uri="{BB962C8B-B14F-4D97-AF65-F5344CB8AC3E}">
        <p14:creationId xmlns:p14="http://schemas.microsoft.com/office/powerpoint/2010/main" val="24027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6904" y="2915193"/>
            <a:ext cx="4895017"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Tree>
    <p:extLst>
      <p:ext uri="{BB962C8B-B14F-4D97-AF65-F5344CB8AC3E}">
        <p14:creationId xmlns:p14="http://schemas.microsoft.com/office/powerpoint/2010/main" val="5583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88825"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676" y="1828801"/>
            <a:ext cx="6051752"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sz="2999" dirty="0"/>
              <a:t>Our mission is to help people see data in new ways, discover insights,</a:t>
            </a:r>
            <a:br>
              <a:rPr lang="en-US" sz="2999" dirty="0"/>
            </a:br>
            <a:r>
              <a:rPr lang="en-US" sz="2999" dirty="0"/>
              <a:t>unlock endless possibilities.</a:t>
            </a:r>
          </a:p>
        </p:txBody>
      </p:sp>
    </p:spTree>
    <p:extLst>
      <p:ext uri="{BB962C8B-B14F-4D97-AF65-F5344CB8AC3E}">
        <p14:creationId xmlns:p14="http://schemas.microsoft.com/office/powerpoint/2010/main" val="350996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ight - Divi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5"/>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92188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6"/>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36148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29573" b="25625"/>
          <a:stretch/>
        </p:blipFill>
        <p:spPr>
          <a:xfrm>
            <a:off x="6335533" y="4500750"/>
            <a:ext cx="5853293"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3743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4412" y="0"/>
            <a:ext cx="6094413"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412" y="0"/>
            <a:ext cx="6094413"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7895" y="2346183"/>
            <a:ext cx="4256617" cy="2242890"/>
          </a:xfrm>
        </p:spPr>
        <p:txBody>
          <a:bodyPr lIns="0" anchor="ctr">
            <a:noAutofit/>
          </a:bodyPr>
          <a:lstStyle>
            <a:lvl1pPr algn="l" fontAlgn="t">
              <a:lnSpc>
                <a:spcPct val="100000"/>
              </a:lnSpc>
              <a:spcBef>
                <a:spcPts val="0"/>
              </a:spcBef>
              <a:defRPr sz="3999"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7895" y="5239646"/>
            <a:ext cx="4256617"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7895" y="5564670"/>
            <a:ext cx="4256617"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7896" y="4829530"/>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4412" y="0"/>
            <a:ext cx="6094413"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2023, Oracle and/or its affiliates</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90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5_Title Page_Red/Blue">
    <p:bg bwMode="gray">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t>‹#›</a:t>
            </a:fld>
            <a:endParaRPr lang="en-US">
              <a:solidFill>
                <a:srgbClr val="FFFFFF"/>
              </a:solidFill>
            </a:endParaRPr>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2023, Oracle and/or its affiliates</a:t>
            </a:r>
          </a:p>
        </p:txBody>
      </p:sp>
      <p:sp>
        <p:nvSpPr>
          <p:cNvPr id="9" name="Title Placeholder 1"/>
          <p:cNvSpPr>
            <a:spLocks noGrp="1"/>
          </p:cNvSpPr>
          <p:nvPr>
            <p:ph type="title"/>
          </p:nvPr>
        </p:nvSpPr>
        <p:spPr>
          <a:xfrm>
            <a:off x="531812" y="548640"/>
            <a:ext cx="4890193" cy="889000"/>
          </a:xfrm>
          <a:prstGeom prst="rect">
            <a:avLst/>
          </a:prstGeom>
        </p:spPr>
        <p:txBody>
          <a:bodyPr vert="horz" lIns="0" tIns="0" rIns="0" bIns="0" rtlCol="0" anchor="b">
            <a:noAutofit/>
          </a:bodyPr>
          <a:lstStyle/>
          <a:p>
            <a:r>
              <a:rPr lang="en-US"/>
              <a:t>Click to edit Master title style</a:t>
            </a:r>
            <a:endParaRPr/>
          </a:p>
        </p:txBody>
      </p:sp>
      <p:pic>
        <p:nvPicPr>
          <p:cNvPr id="7" name="Picture 6" descr="Oracle logo in white on red staging background" title="Oracle red badge logo">
            <a:extLst>
              <a:ext uri="{FF2B5EF4-FFF2-40B4-BE49-F238E27FC236}">
                <a16:creationId xmlns:a16="http://schemas.microsoft.com/office/drawing/2014/main" id="{4A4401E8-CFDB-944B-9E4E-FBE59968B3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30711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412" y="0"/>
            <a:ext cx="6094413"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4412" y="0"/>
            <a:ext cx="6094413"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7895" y="2346183"/>
            <a:ext cx="4256617" cy="2242890"/>
          </a:xfrm>
        </p:spPr>
        <p:txBody>
          <a:bodyPr lIns="0" anchor="ctr">
            <a:noAutofit/>
          </a:bodyPr>
          <a:lstStyle>
            <a:lvl1pPr algn="l" fontAlgn="t">
              <a:lnSpc>
                <a:spcPct val="100000"/>
              </a:lnSpc>
              <a:spcBef>
                <a:spcPts val="0"/>
              </a:spcBef>
              <a:defRPr sz="3999"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7895" y="5239646"/>
            <a:ext cx="4256617"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7895" y="5564670"/>
            <a:ext cx="4256617"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7896" y="4829530"/>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Copyright © 2023, Oracle and/or its affiliates</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6128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0990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4" y="1600199"/>
            <a:ext cx="10668396"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6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29573" b="25625"/>
          <a:stretch>
            <a:fillRect/>
          </a:stretch>
        </p:blipFill>
        <p:spPr>
          <a:xfrm>
            <a:off x="6335533" y="4500750"/>
            <a:ext cx="5853293" cy="235725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80604020202020204" pitchFamily="34" charset="0"/>
            </a:pPr>
            <a:r>
              <a:rPr lang="en-US" dirty="0"/>
              <a:t>Headline</a:t>
            </a:r>
          </a:p>
        </p:txBody>
      </p:sp>
      <p:sp>
        <p:nvSpPr>
          <p:cNvPr id="3" name="Text Placeholder 2"/>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p:cNvSpPr/>
          <p:nvPr userDrawn="1"/>
        </p:nvSpPr>
        <p:spPr>
          <a:xfrm>
            <a:off x="767896" y="159325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p:cNvPicPr>
            <a:picLocks noChangeAspect="1"/>
          </p:cNvPicPr>
          <p:nvPr userDrawn="1"/>
        </p:nvPicPr>
        <p:blipFill>
          <a:blip r:embed="rId4"/>
          <a:stretch>
            <a:fillRect/>
          </a:stretch>
        </p:blipFill>
        <p:spPr>
          <a:xfrm>
            <a:off x="11434219" y="6356350"/>
            <a:ext cx="501519" cy="501650"/>
          </a:xfrm>
          <a:prstGeom prst="rect">
            <a:avLst/>
          </a:prstGeom>
        </p:spPr>
      </p:pic>
      <p:sp>
        <p:nvSpPr>
          <p:cNvPr id="4" name="Footer Placeholder 3"/>
          <p:cNvSpPr>
            <a:spLocks noGrp="1"/>
          </p:cNvSpPr>
          <p:nvPr>
            <p:ph type="ftr" sz="quarter" idx="10"/>
          </p:nvPr>
        </p:nvSpPr>
        <p:spPr/>
        <p:txBody>
          <a:bodyPr/>
          <a:lstStyle/>
          <a:p>
            <a:r>
              <a:rPr lang="en-US"/>
              <a:t>Copyright © 2023, Oracle and/or its affiliates</a:t>
            </a:r>
            <a:endParaRPr lang="en-US" dirty="0"/>
          </a:p>
        </p:txBody>
      </p:sp>
      <p:sp>
        <p:nvSpPr>
          <p:cNvPr id="6" name="Slide Number Placeholder 5"/>
          <p:cNvSpPr>
            <a:spLocks noGrp="1"/>
          </p:cNvSpPr>
          <p:nvPr>
            <p:ph type="sldNum" sz="quarter" idx="11"/>
          </p:nvPr>
        </p:nvSpPr>
        <p:spPr/>
        <p:txBody>
          <a:bodyPr/>
          <a:lstStyle/>
          <a:p>
            <a:fld id="{7C371504-33D9-B044-8C50-620C44A06CB1}" type="slidenum">
              <a:rPr lang="en-US" smtClean="0"/>
              <a:t>‹#›</a:t>
            </a:fld>
            <a:endParaRPr lang="en-US" dirty="0"/>
          </a:p>
        </p:txBody>
      </p:sp>
      <p:sp>
        <p:nvSpPr>
          <p:cNvPr id="9" name="Content Placeholder 8">
            <a:extLst>
              <a:ext uri="{FF2B5EF4-FFF2-40B4-BE49-F238E27FC236}">
                <a16:creationId xmlns:a16="http://schemas.microsoft.com/office/drawing/2014/main" id="{93A185BC-B761-4B81-8903-873B81051257}"/>
              </a:ext>
            </a:extLst>
          </p:cNvPr>
          <p:cNvSpPr>
            <a:spLocks noGrp="1"/>
          </p:cNvSpPr>
          <p:nvPr>
            <p:ph sz="quarter" idx="12"/>
          </p:nvPr>
        </p:nvSpPr>
        <p:spPr>
          <a:xfrm>
            <a:off x="1033463" y="1858963"/>
            <a:ext cx="46037" cy="4445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192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Dark Metric">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4412" y="1"/>
            <a:ext cx="6094413" cy="6857999"/>
          </a:xfrm>
          <a:prstGeom prst="rect">
            <a:avLst/>
          </a:prstGeom>
        </p:spPr>
      </p:pic>
      <p:sp>
        <p:nvSpPr>
          <p:cNvPr id="9" name="Text Placeholder 10"/>
          <p:cNvSpPr>
            <a:spLocks noGrp="1"/>
          </p:cNvSpPr>
          <p:nvPr>
            <p:ph type="body" sz="quarter" idx="11" hasCustomPrompt="1"/>
          </p:nvPr>
        </p:nvSpPr>
        <p:spPr>
          <a:xfrm>
            <a:off x="761088" y="2275167"/>
            <a:ext cx="1755214" cy="914400"/>
          </a:xfrm>
        </p:spPr>
        <p:txBody>
          <a:bodyPr lIns="0" rIns="0">
            <a:noAutofit/>
          </a:bodyPr>
          <a:lstStyle>
            <a:lvl1pPr>
              <a:defRPr sz="5998">
                <a:solidFill>
                  <a:schemeClr val="accent2"/>
                </a:solidFill>
                <a:latin typeface="Georgia" panose="02040502050405020303" pitchFamily="18" charset="0"/>
              </a:defRPr>
            </a:lvl1pPr>
          </a:lstStyle>
          <a:p>
            <a:pPr lvl="0"/>
            <a:r>
              <a:rPr lang="en-US" dirty="0"/>
              <a:t>XX%</a:t>
            </a:r>
          </a:p>
        </p:txBody>
      </p:sp>
      <p:sp>
        <p:nvSpPr>
          <p:cNvPr id="13" name="Text Placeholder 15"/>
          <p:cNvSpPr>
            <a:spLocks noGrp="1"/>
          </p:cNvSpPr>
          <p:nvPr>
            <p:ph type="body" sz="quarter" idx="13" hasCustomPrompt="1"/>
          </p:nvPr>
        </p:nvSpPr>
        <p:spPr>
          <a:xfrm>
            <a:off x="761088" y="3231646"/>
            <a:ext cx="4370015" cy="914400"/>
          </a:xfrm>
        </p:spPr>
        <p:txBody>
          <a:bodyPr lIns="0" rIns="0">
            <a:noAutofit/>
          </a:bodyPr>
          <a:lstStyle>
            <a:lvl1pPr>
              <a:lnSpc>
                <a:spcPct val="100000"/>
              </a:lnSpc>
              <a:defRPr sz="1799"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p:cNvPicPr>
            <a:picLocks noChangeAspect="1"/>
          </p:cNvPicPr>
          <p:nvPr userDrawn="1"/>
        </p:nvPicPr>
        <p:blipFill>
          <a:blip r:embed="rId4"/>
          <a:stretch>
            <a:fillRect/>
          </a:stretch>
        </p:blipFill>
        <p:spPr>
          <a:xfrm>
            <a:off x="11434219" y="6356350"/>
            <a:ext cx="501519" cy="501650"/>
          </a:xfrm>
          <a:prstGeom prst="rect">
            <a:avLst/>
          </a:prstGeom>
        </p:spPr>
      </p:pic>
      <p:sp>
        <p:nvSpPr>
          <p:cNvPr id="2" name="Footer Placeholder 1"/>
          <p:cNvSpPr>
            <a:spLocks noGrp="1"/>
          </p:cNvSpPr>
          <p:nvPr>
            <p:ph type="ftr" sz="quarter" idx="14"/>
          </p:nvPr>
        </p:nvSpPr>
        <p:spPr/>
        <p:txBody>
          <a:bodyPr/>
          <a:lstStyle/>
          <a:p>
            <a:r>
              <a:rPr lang="en-US"/>
              <a:t>Copyright © 2023, Oracle and/or its affiliates</a:t>
            </a:r>
            <a:endParaRPr lang="en-US" dirty="0"/>
          </a:p>
        </p:txBody>
      </p:sp>
      <p:sp>
        <p:nvSpPr>
          <p:cNvPr id="3" name="Slide Number Placeholder 2"/>
          <p:cNvSpPr>
            <a:spLocks noGrp="1"/>
          </p:cNvSpPr>
          <p:nvPr>
            <p:ph type="sldNum" sz="quarter" idx="15"/>
          </p:nvPr>
        </p:nvSpPr>
        <p:spPr/>
        <p:txBody>
          <a:bodyPr/>
          <a:lstStyle/>
          <a:p>
            <a:fld id="{7C371504-33D9-B044-8C50-620C44A06CB1}" type="slidenum">
              <a:rPr lang="en-US" smtClean="0"/>
              <a:t>‹#›</a:t>
            </a:fld>
            <a:endParaRPr lang="en-US" dirty="0"/>
          </a:p>
        </p:txBody>
      </p:sp>
    </p:spTree>
    <p:extLst>
      <p:ext uri="{BB962C8B-B14F-4D97-AF65-F5344CB8AC3E}">
        <p14:creationId xmlns:p14="http://schemas.microsoft.com/office/powerpoint/2010/main" val="443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Light - Title 1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id="{B9AD53CC-DC4B-493A-A31F-251C36811399}"/>
              </a:ext>
            </a:extLst>
          </p:cNvPr>
          <p:cNvSpPr>
            <a:spLocks noGrp="1"/>
          </p:cNvSpPr>
          <p:nvPr>
            <p:ph sz="quarter" idx="17"/>
          </p:nvPr>
        </p:nvSpPr>
        <p:spPr>
          <a:xfrm>
            <a:off x="766564" y="1600201"/>
            <a:ext cx="10668396"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id="{C3FB6D10-A56F-46BF-8672-E18296A83AD8}"/>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66338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Light - Metric">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46438-F717-2B4C-BAC0-BFCDA780AA8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49576"/>
          <a:stretch/>
        </p:blipFill>
        <p:spPr>
          <a:xfrm>
            <a:off x="6042675" y="0"/>
            <a:ext cx="6146149"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68308" y="6355080"/>
            <a:ext cx="502789" cy="50292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712" y="1600201"/>
            <a:ext cx="5070742" cy="2319489"/>
          </a:xfrm>
        </p:spPr>
        <p:txBody>
          <a:bodyPr anchor="b" anchorCtr="0"/>
          <a:lstStyle>
            <a:lvl1pPr>
              <a:defRPr sz="6598" b="0">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169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22564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2095654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3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2555501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4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1160694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5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902121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2284412" y="6477000"/>
            <a:ext cx="457200" cy="152400"/>
          </a:xfrm>
          <a:prstGeom prst="rect">
            <a:avLst/>
          </a:prstGeom>
        </p:spPr>
        <p:txBody>
          <a:bodyPr/>
          <a:lstStyle/>
          <a:p>
            <a:r>
              <a:rPr lang="en-US" altLang="zh-CN"/>
              <a:t>[Date]</a:t>
            </a:r>
            <a:endParaRPr dirty="0"/>
          </a:p>
        </p:txBody>
      </p:sp>
    </p:spTree>
    <p:extLst>
      <p:ext uri="{BB962C8B-B14F-4D97-AF65-F5344CB8AC3E}">
        <p14:creationId xmlns:p14="http://schemas.microsoft.com/office/powerpoint/2010/main" val="167383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7986"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ltLang="zh-CN"/>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3509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custDataLst>
              <p:tags r:id="rId1"/>
            </p:custDataLst>
          </p:nvPr>
        </p:nvPicPr>
        <p:blipFill>
          <a:blip r:embed="rId9">
            <a:alphaModFix amt="80000"/>
            <a:extLst>
              <a:ext uri="{28A0092B-C50C-407E-A947-70E740481C1C}">
                <a14:useLocalDpi xmlns:a14="http://schemas.microsoft.com/office/drawing/2010/main"/>
              </a:ext>
            </a:extLst>
          </a:blip>
          <a:srcRect r="48609"/>
          <a:stretch>
            <a:fillRect/>
          </a:stretch>
        </p:blipFill>
        <p:spPr>
          <a:xfrm>
            <a:off x="9878838" y="521208"/>
            <a:ext cx="2309987"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custDataLst>
              <p:tags r:id="rId2"/>
            </p:custDataLst>
          </p:nvPr>
        </p:nvPicPr>
        <p:blipFill>
          <a:blip r:embed="rId10">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custDataLst>
              <p:tags r:id="rId3"/>
            </p:custDataLst>
          </p:nvPr>
        </p:nvSpPr>
        <p:spPr>
          <a:xfrm>
            <a:off x="1127466" y="6423979"/>
            <a:ext cx="5743883" cy="365125"/>
          </a:xfrm>
          <a:prstGeom prst="rect">
            <a:avLst/>
          </a:prstGeom>
        </p:spPr>
        <p:txBody>
          <a:bodyPr vert="horz" lIns="0" tIns="0" rIns="0" bIns="0" rtlCol="0" anchor="ctr"/>
          <a:lstStyle>
            <a:lvl1pPr algn="l">
              <a:defRPr sz="1000">
                <a:solidFill>
                  <a:srgbClr val="8B8580"/>
                </a:solidFill>
              </a:defRPr>
            </a:lvl1pPr>
          </a:lstStyle>
          <a:p>
            <a:r>
              <a:rPr lang="en-US" dirty="0"/>
              <a:t>Copyright © 2023 Oracle and/or its affiliates. All Rights Reserved</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custDataLst>
              <p:tags r:id="rId4"/>
            </p:custDataLst>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4" name="Accent Mark">
            <a:extLst>
              <a:ext uri="{FF2B5EF4-FFF2-40B4-BE49-F238E27FC236}">
                <a16:creationId xmlns:a16="http://schemas.microsoft.com/office/drawing/2014/main" id="{034E11FD-0B1E-6B44-8BDF-4C70FAA7BAAB}"/>
              </a:ext>
            </a:extLst>
          </p:cNvPr>
          <p:cNvCxnSpPr/>
          <p:nvPr userDrawn="1">
            <p:custDataLst>
              <p:tags r:id="rId5"/>
            </p:custDataLst>
          </p:nvPr>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custDataLst>
              <p:tags r:id="rId6"/>
            </p:custDataLst>
          </p:nvPr>
        </p:nvSpPr>
        <p:spPr>
          <a:xfrm>
            <a:off x="761802" y="508000"/>
            <a:ext cx="10668269" cy="822960"/>
          </a:xfrm>
        </p:spPr>
        <p:txBody>
          <a:bodyPr anchor="b" anchorCtr="0"/>
          <a:lstStyle>
            <a:lvl1pPr>
              <a:defRPr sz="2399" b="1"/>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custDataLst>
              <p:tags r:id="rId7"/>
            </p:custDataLst>
          </p:nvPr>
        </p:nvPicPr>
        <p:blipFill>
          <a:blip r:embed="rId11">
            <a:extLst>
              <a:ext uri="{28A0092B-C50C-407E-A947-70E740481C1C}">
                <a14:useLocalDpi xmlns:a14="http://schemas.microsoft.com/office/drawing/2010/main"/>
              </a:ext>
            </a:extLst>
          </a:blip>
          <a:stretch>
            <a:fillRect/>
          </a:stretch>
        </p:blipFill>
        <p:spPr>
          <a:xfrm>
            <a:off x="0" y="0"/>
            <a:ext cx="12188825" cy="254000"/>
          </a:xfrm>
          <a:prstGeom prst="rect">
            <a:avLst/>
          </a:prstGeom>
        </p:spPr>
      </p:pic>
    </p:spTree>
    <p:extLst>
      <p:ext uri="{BB962C8B-B14F-4D97-AF65-F5344CB8AC3E}">
        <p14:creationId xmlns:p14="http://schemas.microsoft.com/office/powerpoint/2010/main" val="326435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53" name="幻灯片编号"/>
          <p:cNvSpPr txBox="1">
            <a:spLocks noGrp="1"/>
          </p:cNvSpPr>
          <p:nvPr>
            <p:ph type="sldNum" sz="quarter" idx="2"/>
          </p:nvPr>
        </p:nvSpPr>
        <p:spPr>
          <a:xfrm>
            <a:off x="6006195" y="6540500"/>
            <a:ext cx="227626" cy="225703"/>
          </a:xfrm>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00419832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6_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5477"/>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 name="Title 1">
            <a:extLst>
              <a:ext uri="{FF2B5EF4-FFF2-40B4-BE49-F238E27FC236}">
                <a16:creationId xmlns:a16="http://schemas.microsoft.com/office/drawing/2014/main" id="{2302775B-B072-5BF1-921A-F43F08D1349E}"/>
              </a:ext>
            </a:extLst>
          </p:cNvPr>
          <p:cNvSpPr>
            <a:spLocks noGrp="1"/>
          </p:cNvSpPr>
          <p:nvPr>
            <p:ph type="title" hasCustomPrompt="1"/>
          </p:nvPr>
        </p:nvSpPr>
        <p:spPr>
          <a:xfrm>
            <a:off x="768675" y="182403"/>
            <a:ext cx="10668269" cy="822960"/>
          </a:xfrm>
        </p:spPr>
        <p:txBody>
          <a:bodyPr/>
          <a:lstStyle>
            <a:lvl1pPr>
              <a:defRPr/>
            </a:lvl1pPr>
          </a:lstStyle>
          <a:p>
            <a:r>
              <a:rPr lang="en-US" dirty="0"/>
              <a:t>Title</a:t>
            </a:r>
          </a:p>
        </p:txBody>
      </p:sp>
    </p:spTree>
    <p:extLst>
      <p:ext uri="{BB962C8B-B14F-4D97-AF65-F5344CB8AC3E}">
        <p14:creationId xmlns:p14="http://schemas.microsoft.com/office/powerpoint/2010/main" val="3377623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60"/>
            <a:ext cx="5079046"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675"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7986"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8575"/>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ltLang="zh-CN"/>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741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703985" y="269359"/>
            <a:ext cx="5079046"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563" y="1014984"/>
            <a:ext cx="10668269" cy="330540"/>
          </a:xfrm>
          <a:prstGeom prst="rect">
            <a:avLst/>
          </a:prstGeom>
        </p:spPr>
        <p:txBody>
          <a:bodyPr lIns="0">
            <a:noAutofit/>
          </a:bodyPr>
          <a:lstStyle>
            <a:lvl1pPr marL="0" indent="0">
              <a:spcAft>
                <a:spcPts val="0"/>
              </a:spcAft>
              <a:buNone/>
              <a:defRPr sz="1999"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563" y="1608297"/>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6930"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4557" y="1608297"/>
            <a:ext cx="508274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ltLang="zh-CN"/>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4647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74"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675" y="182403"/>
            <a:ext cx="10668269"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675" y="1600200"/>
            <a:ext cx="10668269"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466" y="6423979"/>
            <a:ext cx="5743883"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1348" y="6425604"/>
            <a:ext cx="2742486" cy="363500"/>
          </a:xfrm>
          <a:prstGeom prst="rect">
            <a:avLst/>
          </a:prstGeom>
        </p:spPr>
        <p:txBody>
          <a:bodyPr vert="horz" lIns="0" tIns="0" rIns="0" bIns="0" rtlCol="0" anchor="ctr"/>
          <a:lstStyle>
            <a:lvl1pPr>
              <a:defRPr lang="en-US" sz="900" smtClean="0">
                <a:solidFill>
                  <a:srgbClr val="8B8580"/>
                </a:solidFill>
              </a:defRPr>
            </a:lvl1pPr>
          </a:lstStyle>
          <a:p>
            <a:r>
              <a:rPr lang="en-US" altLang="zh-CN"/>
              <a:t>[Date]</a:t>
            </a:r>
            <a:endParaRPr lang="en-US" dirty="0"/>
          </a:p>
        </p:txBody>
      </p:sp>
    </p:spTree>
    <p:extLst>
      <p:ext uri="{BB962C8B-B14F-4D97-AF65-F5344CB8AC3E}">
        <p14:creationId xmlns:p14="http://schemas.microsoft.com/office/powerpoint/2010/main" val="2148702385"/>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 id="2147485745" r:id="rId23"/>
    <p:sldLayoutId id="2147485746" r:id="rId24"/>
    <p:sldLayoutId id="2147485747" r:id="rId25"/>
    <p:sldLayoutId id="2147485748" r:id="rId26"/>
    <p:sldLayoutId id="2147485749" r:id="rId27"/>
    <p:sldLayoutId id="2147485750" r:id="rId28"/>
    <p:sldLayoutId id="2147485751" r:id="rId29"/>
    <p:sldLayoutId id="2147485752" r:id="rId30"/>
    <p:sldLayoutId id="2147485753" r:id="rId31"/>
    <p:sldLayoutId id="2147485754" r:id="rId32"/>
    <p:sldLayoutId id="2147485755" r:id="rId33"/>
    <p:sldLayoutId id="2147485756" r:id="rId34"/>
    <p:sldLayoutId id="2147485757" r:id="rId35"/>
    <p:sldLayoutId id="2147485758" r:id="rId36"/>
    <p:sldLayoutId id="2147485759" r:id="rId37"/>
    <p:sldLayoutId id="2147485760" r:id="rId38"/>
    <p:sldLayoutId id="2147485761" r:id="rId39"/>
    <p:sldLayoutId id="2147485762" r:id="rId40"/>
    <p:sldLayoutId id="2147485763" r:id="rId41"/>
    <p:sldLayoutId id="2147485764" r:id="rId42"/>
    <p:sldLayoutId id="2147485765" r:id="rId43"/>
    <p:sldLayoutId id="2147485766" r:id="rId44"/>
    <p:sldLayoutId id="2147485767" r:id="rId45"/>
    <p:sldLayoutId id="2147485768" r:id="rId46"/>
    <p:sldLayoutId id="2147485769" r:id="rId47"/>
    <p:sldLayoutId id="2147485770" r:id="rId48"/>
    <p:sldLayoutId id="2147485771" r:id="rId49"/>
    <p:sldLayoutId id="2147485772" r:id="rId50"/>
    <p:sldLayoutId id="2147485773" r:id="rId51"/>
    <p:sldLayoutId id="2147485774" r:id="rId52"/>
    <p:sldLayoutId id="2147485775" r:id="rId53"/>
    <p:sldLayoutId id="2147485776" r:id="rId54"/>
    <p:sldLayoutId id="2147485777" r:id="rId55"/>
    <p:sldLayoutId id="2147485781" r:id="rId56"/>
    <p:sldLayoutId id="2147485784" r:id="rId57"/>
    <p:sldLayoutId id="2147485785" r:id="rId58"/>
    <p:sldLayoutId id="2147485786" r:id="rId59"/>
    <p:sldLayoutId id="2147485787" r:id="rId60"/>
    <p:sldLayoutId id="2147485788" r:id="rId61"/>
    <p:sldLayoutId id="2147485789" r:id="rId62"/>
    <p:sldLayoutId id="2147485790" r:id="rId63"/>
    <p:sldLayoutId id="2147485792" r:id="rId64"/>
    <p:sldLayoutId id="2147485793" r:id="rId65"/>
    <p:sldLayoutId id="2147485794" r:id="rId66"/>
    <p:sldLayoutId id="2147485795" r:id="rId67"/>
    <p:sldLayoutId id="2147485796" r:id="rId68"/>
    <p:sldLayoutId id="2147485797" r:id="rId69"/>
    <p:sldLayoutId id="2147485798" r:id="rId70"/>
    <p:sldLayoutId id="2147485799" r:id="rId71"/>
    <p:sldLayoutId id="2147485800" r:id="rId7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126" rtl="0" eaLnBrk="1" latinLnBrk="0" hangingPunct="1">
        <a:lnSpc>
          <a:spcPct val="95000"/>
        </a:lnSpc>
        <a:spcBef>
          <a:spcPct val="0"/>
        </a:spcBef>
        <a:buNone/>
        <a:defRPr lang="en-US" sz="2399" b="1" i="0" kern="1200" baseline="0" dirty="0">
          <a:solidFill>
            <a:schemeClr val="tx1"/>
          </a:solidFill>
          <a:latin typeface="+mn-lt"/>
          <a:ea typeface="+mn-ea"/>
          <a:cs typeface="+mj-cs"/>
        </a:defRPr>
      </a:lvl1pPr>
    </p:titleStyle>
    <p:body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3" Type="http://schemas.openxmlformats.org/officeDocument/2006/relationships/image" Target="../media/image59.tiff"/><Relationship Id="rId18" Type="http://schemas.openxmlformats.org/officeDocument/2006/relationships/image" Target="../media/image64.tiff"/><Relationship Id="rId26" Type="http://schemas.openxmlformats.org/officeDocument/2006/relationships/image" Target="../media/image72.tiff"/><Relationship Id="rId39" Type="http://schemas.openxmlformats.org/officeDocument/2006/relationships/image" Target="../media/image85.tiff"/><Relationship Id="rId21" Type="http://schemas.openxmlformats.org/officeDocument/2006/relationships/image" Target="../media/image67.tiff"/><Relationship Id="rId34" Type="http://schemas.openxmlformats.org/officeDocument/2006/relationships/image" Target="../media/image80.tiff"/><Relationship Id="rId42" Type="http://schemas.openxmlformats.org/officeDocument/2006/relationships/image" Target="../media/image88.tiff"/><Relationship Id="rId47" Type="http://schemas.openxmlformats.org/officeDocument/2006/relationships/image" Target="../media/image93.tiff"/><Relationship Id="rId50" Type="http://schemas.openxmlformats.org/officeDocument/2006/relationships/image" Target="../media/image96.tiff"/><Relationship Id="rId55" Type="http://schemas.openxmlformats.org/officeDocument/2006/relationships/image" Target="../media/image101.png"/><Relationship Id="rId7" Type="http://schemas.openxmlformats.org/officeDocument/2006/relationships/image" Target="../media/image53.png"/><Relationship Id="rId12" Type="http://schemas.openxmlformats.org/officeDocument/2006/relationships/image" Target="../media/image58.tiff"/><Relationship Id="rId17" Type="http://schemas.openxmlformats.org/officeDocument/2006/relationships/image" Target="../media/image63.tiff"/><Relationship Id="rId25" Type="http://schemas.openxmlformats.org/officeDocument/2006/relationships/image" Target="../media/image71.tiff"/><Relationship Id="rId33" Type="http://schemas.openxmlformats.org/officeDocument/2006/relationships/image" Target="../media/image79.tiff"/><Relationship Id="rId38" Type="http://schemas.openxmlformats.org/officeDocument/2006/relationships/image" Target="../media/image84.tiff"/><Relationship Id="rId46" Type="http://schemas.openxmlformats.org/officeDocument/2006/relationships/image" Target="../media/image92.tiff"/><Relationship Id="rId2" Type="http://schemas.openxmlformats.org/officeDocument/2006/relationships/notesSlide" Target="../notesSlides/notesSlide2.xml"/><Relationship Id="rId16" Type="http://schemas.openxmlformats.org/officeDocument/2006/relationships/image" Target="../media/image62.tiff"/><Relationship Id="rId20" Type="http://schemas.openxmlformats.org/officeDocument/2006/relationships/image" Target="../media/image66.tiff"/><Relationship Id="rId29" Type="http://schemas.openxmlformats.org/officeDocument/2006/relationships/image" Target="../media/image75.tiff"/><Relationship Id="rId41" Type="http://schemas.openxmlformats.org/officeDocument/2006/relationships/image" Target="../media/image87.tiff"/><Relationship Id="rId54" Type="http://schemas.openxmlformats.org/officeDocument/2006/relationships/image" Target="../media/image100.png"/><Relationship Id="rId1" Type="http://schemas.openxmlformats.org/officeDocument/2006/relationships/slideLayout" Target="../slideLayouts/slideLayout21.xml"/><Relationship Id="rId6" Type="http://schemas.openxmlformats.org/officeDocument/2006/relationships/image" Target="../media/image52.png"/><Relationship Id="rId11" Type="http://schemas.openxmlformats.org/officeDocument/2006/relationships/image" Target="../media/image57.tiff"/><Relationship Id="rId24" Type="http://schemas.openxmlformats.org/officeDocument/2006/relationships/image" Target="../media/image70.png"/><Relationship Id="rId32" Type="http://schemas.openxmlformats.org/officeDocument/2006/relationships/image" Target="../media/image78.tiff"/><Relationship Id="rId37" Type="http://schemas.openxmlformats.org/officeDocument/2006/relationships/image" Target="../media/image83.tiff"/><Relationship Id="rId40" Type="http://schemas.openxmlformats.org/officeDocument/2006/relationships/image" Target="../media/image86.tiff"/><Relationship Id="rId45" Type="http://schemas.openxmlformats.org/officeDocument/2006/relationships/image" Target="../media/image91.tiff"/><Relationship Id="rId53" Type="http://schemas.openxmlformats.org/officeDocument/2006/relationships/image" Target="../media/image99.jpeg"/><Relationship Id="rId5" Type="http://schemas.openxmlformats.org/officeDocument/2006/relationships/image" Target="../media/image51.png"/><Relationship Id="rId15" Type="http://schemas.openxmlformats.org/officeDocument/2006/relationships/image" Target="../media/image61.tiff"/><Relationship Id="rId23" Type="http://schemas.openxmlformats.org/officeDocument/2006/relationships/image" Target="../media/image69.tiff"/><Relationship Id="rId28" Type="http://schemas.openxmlformats.org/officeDocument/2006/relationships/image" Target="../media/image74.tiff"/><Relationship Id="rId36" Type="http://schemas.openxmlformats.org/officeDocument/2006/relationships/image" Target="../media/image82.tiff"/><Relationship Id="rId49" Type="http://schemas.openxmlformats.org/officeDocument/2006/relationships/image" Target="../media/image95.tiff"/><Relationship Id="rId57" Type="http://schemas.openxmlformats.org/officeDocument/2006/relationships/image" Target="../media/image103.png"/><Relationship Id="rId10" Type="http://schemas.openxmlformats.org/officeDocument/2006/relationships/image" Target="../media/image56.tiff"/><Relationship Id="rId19" Type="http://schemas.openxmlformats.org/officeDocument/2006/relationships/image" Target="../media/image65.tiff"/><Relationship Id="rId31" Type="http://schemas.openxmlformats.org/officeDocument/2006/relationships/image" Target="../media/image77.tiff"/><Relationship Id="rId44" Type="http://schemas.openxmlformats.org/officeDocument/2006/relationships/image" Target="../media/image90.tiff"/><Relationship Id="rId52" Type="http://schemas.openxmlformats.org/officeDocument/2006/relationships/image" Target="../media/image98.jpeg"/><Relationship Id="rId4" Type="http://schemas.openxmlformats.org/officeDocument/2006/relationships/image" Target="../media/image50.png"/><Relationship Id="rId9" Type="http://schemas.openxmlformats.org/officeDocument/2006/relationships/image" Target="../media/image55.tiff"/><Relationship Id="rId14" Type="http://schemas.openxmlformats.org/officeDocument/2006/relationships/image" Target="../media/image60.tiff"/><Relationship Id="rId22" Type="http://schemas.openxmlformats.org/officeDocument/2006/relationships/image" Target="../media/image68.tiff"/><Relationship Id="rId27" Type="http://schemas.openxmlformats.org/officeDocument/2006/relationships/image" Target="../media/image73.tiff"/><Relationship Id="rId30" Type="http://schemas.openxmlformats.org/officeDocument/2006/relationships/image" Target="../media/image76.tiff"/><Relationship Id="rId35" Type="http://schemas.openxmlformats.org/officeDocument/2006/relationships/image" Target="../media/image81.tiff"/><Relationship Id="rId43" Type="http://schemas.openxmlformats.org/officeDocument/2006/relationships/image" Target="../media/image89.tiff"/><Relationship Id="rId48" Type="http://schemas.openxmlformats.org/officeDocument/2006/relationships/image" Target="../media/image94.tiff"/><Relationship Id="rId56" Type="http://schemas.openxmlformats.org/officeDocument/2006/relationships/image" Target="../media/image102.png"/><Relationship Id="rId8" Type="http://schemas.openxmlformats.org/officeDocument/2006/relationships/image" Target="../media/image54.png"/><Relationship Id="rId51" Type="http://schemas.openxmlformats.org/officeDocument/2006/relationships/image" Target="../media/image97.jpeg"/><Relationship Id="rId3"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9.xml"/><Relationship Id="rId4" Type="http://schemas.openxmlformats.org/officeDocument/2006/relationships/image" Target="../media/image122.png"/></Relationships>
</file>

<file path=ppt/slides/_rels/slide2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24.png"/><Relationship Id="rId7" Type="http://schemas.microsoft.com/office/2007/relationships/hdphoto" Target="../media/hdphoto3.wdp"/><Relationship Id="rId2" Type="http://schemas.openxmlformats.org/officeDocument/2006/relationships/image" Target="../media/image12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6.png"/><Relationship Id="rId4" Type="http://schemas.openxmlformats.org/officeDocument/2006/relationships/image" Target="../media/image1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9.sv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1.xml"/><Relationship Id="rId6" Type="http://schemas.openxmlformats.org/officeDocument/2006/relationships/image" Target="../media/image132.png"/><Relationship Id="rId5" Type="http://schemas.openxmlformats.org/officeDocument/2006/relationships/image" Target="../media/image131.svg"/><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1.xml"/><Relationship Id="rId4" Type="http://schemas.openxmlformats.org/officeDocument/2006/relationships/image" Target="../media/image136.jpeg"/></Relationships>
</file>

<file path=ppt/slides/_rels/slide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1.xml"/><Relationship Id="rId4"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1.xml"/><Relationship Id="rId4" Type="http://schemas.openxmlformats.org/officeDocument/2006/relationships/image" Target="../media/image149.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41.xml"/><Relationship Id="rId4" Type="http://schemas.openxmlformats.org/officeDocument/2006/relationships/hyperlink" Target="https://wdsshsl4d6foyhp-cntech.adb.ap-chuncheon-1.oraclecloudapps.com/ords/r/sehub_apex/a1483520220413113554910/hom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1.xml"/><Relationship Id="rId4" Type="http://schemas.openxmlformats.org/officeDocument/2006/relationships/image" Target="../media/image158.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06CD57-AB51-E18C-82B5-E5ED16A6812B}"/>
              </a:ext>
            </a:extLst>
          </p:cNvPr>
          <p:cNvSpPr>
            <a:spLocks noGrp="1"/>
          </p:cNvSpPr>
          <p:nvPr>
            <p:ph type="body" sz="quarter" idx="33"/>
          </p:nvPr>
        </p:nvSpPr>
        <p:spPr/>
        <p:txBody>
          <a:bodyPr/>
          <a:lstStyle/>
          <a:p>
            <a:r>
              <a:rPr lang="en-US" altLang="zh-CN" dirty="0">
                <a:latin typeface="Oracle Sans" panose="020B0503020204020204" pitchFamily="34" charset="0"/>
                <a:ea typeface="Noto Sans SC Regular" panose="020B0500000000000000" charset="-122"/>
              </a:rPr>
              <a:t>Oracle</a:t>
            </a:r>
            <a:r>
              <a:rPr lang="zh-CN" altLang="en-US" dirty="0">
                <a:latin typeface="Oracle Sans" panose="020B0503020204020204" pitchFamily="34" charset="0"/>
                <a:ea typeface="Noto Sans SC Regular" panose="020B0500000000000000" charset="-122"/>
              </a:rPr>
              <a:t>低代码平台</a:t>
            </a:r>
            <a:endParaRPr lang="en-US" altLang="zh-CN" dirty="0">
              <a:latin typeface="Oracle Sans" panose="020B0503020204020204" pitchFamily="34" charset="0"/>
              <a:ea typeface="Noto Sans SC Regular" panose="020B0500000000000000" charset="-122"/>
            </a:endParaRPr>
          </a:p>
        </p:txBody>
      </p:sp>
      <p:sp>
        <p:nvSpPr>
          <p:cNvPr id="6" name="Title 2">
            <a:extLst>
              <a:ext uri="{FF2B5EF4-FFF2-40B4-BE49-F238E27FC236}">
                <a16:creationId xmlns:a16="http://schemas.microsoft.com/office/drawing/2014/main" id="{2F86BBA2-FB29-354C-6245-8CD03F5B44CC}"/>
              </a:ext>
            </a:extLst>
          </p:cNvPr>
          <p:cNvSpPr txBox="1">
            <a:spLocks/>
          </p:cNvSpPr>
          <p:nvPr/>
        </p:nvSpPr>
        <p:spPr>
          <a:xfrm>
            <a:off x="929858" y="2497166"/>
            <a:ext cx="10073720" cy="909744"/>
          </a:xfrm>
          <a:prstGeom prst="rect">
            <a:avLst/>
          </a:prstGeom>
          <a:noFill/>
        </p:spPr>
        <p:txBody>
          <a:bodyPr vert="horz" wrap="square" lIns="0" tIns="0" rIns="0" bIns="91440" rtlCol="0" anchor="b">
            <a:noAutofit/>
          </a:bodyPr>
          <a:lstStyle>
            <a:lvl1pPr algn="l" defTabSz="914126" rtl="0" eaLnBrk="1" latinLnBrk="0" hangingPunct="1">
              <a:lnSpc>
                <a:spcPct val="95000"/>
              </a:lnSpc>
              <a:spcBef>
                <a:spcPct val="0"/>
              </a:spcBef>
              <a:buNone/>
              <a:defRPr lang="en-US" sz="3999" b="0" i="0" kern="1200" baseline="0" dirty="0">
                <a:solidFill>
                  <a:schemeClr val="tx1"/>
                </a:solidFill>
                <a:latin typeface="+mj-lt"/>
                <a:ea typeface="+mn-ea"/>
                <a:cs typeface="+mj-cs"/>
              </a:defRPr>
            </a:lvl1pPr>
          </a:lstStyle>
          <a:p>
            <a:pPr defTabSz="914400"/>
            <a:r>
              <a:rPr lang="zh-CN" altLang="en-US" sz="3600" dirty="0">
                <a:latin typeface="Oracle Sans" panose="020B0503020204020204" pitchFamily="34" charset="0"/>
                <a:ea typeface="Noto Sans SC Regular" panose="020B0500000000000000" charset="-122"/>
              </a:rPr>
              <a:t>低代码应用开发平台</a:t>
            </a:r>
            <a:r>
              <a:rPr lang="en-US" altLang="zh-CN" sz="3600" dirty="0">
                <a:latin typeface="Oracle Sans" panose="020B0503020204020204" pitchFamily="34" charset="0"/>
                <a:ea typeface="Noto Sans SC Regular" panose="020B0500000000000000" charset="-122"/>
              </a:rPr>
              <a:t>APEX</a:t>
            </a:r>
            <a:r>
              <a:rPr lang="zh-CN" altLang="en-US" sz="3600" dirty="0">
                <a:latin typeface="Oracle Sans" panose="020B0503020204020204" pitchFamily="34" charset="0"/>
                <a:ea typeface="Noto Sans SC Regular" panose="020B0500000000000000" charset="-122"/>
              </a:rPr>
              <a:t>介绍</a:t>
            </a:r>
            <a:endParaRPr lang="en-US" altLang="zh-CN" sz="3600" dirty="0">
              <a:latin typeface="Oracle Sans" panose="020B0503020204020204" pitchFamily="34" charset="0"/>
              <a:ea typeface="Noto Sans SC Regular" panose="020B0500000000000000" charset="-122"/>
            </a:endParaRPr>
          </a:p>
        </p:txBody>
      </p:sp>
      <p:sp>
        <p:nvSpPr>
          <p:cNvPr id="7" name="Text Placeholder 3">
            <a:extLst>
              <a:ext uri="{FF2B5EF4-FFF2-40B4-BE49-F238E27FC236}">
                <a16:creationId xmlns:a16="http://schemas.microsoft.com/office/drawing/2014/main" id="{9E6A9802-F7A5-4FE0-A191-CB5A866432B0}"/>
              </a:ext>
            </a:extLst>
          </p:cNvPr>
          <p:cNvSpPr txBox="1">
            <a:spLocks/>
          </p:cNvSpPr>
          <p:nvPr/>
        </p:nvSpPr>
        <p:spPr>
          <a:xfrm>
            <a:off x="1017765" y="4585588"/>
            <a:ext cx="5077970" cy="266291"/>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1"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a:latin typeface="Oracle Sans" panose="020B0503020204020204" pitchFamily="34" charset="0"/>
                <a:ea typeface="Noto Sans SC Regular" panose="020B0500000000000000" charset="-122"/>
              </a:rPr>
              <a:t>Name</a:t>
            </a:r>
            <a:endParaRPr lang="en-US" altLang="zh-CN" dirty="0">
              <a:latin typeface="Oracle Sans" panose="020B0503020204020204" pitchFamily="34" charset="0"/>
              <a:ea typeface="Noto Sans SC Regular" panose="020B0500000000000000" charset="-122"/>
            </a:endParaRPr>
          </a:p>
        </p:txBody>
      </p:sp>
      <p:sp>
        <p:nvSpPr>
          <p:cNvPr id="8" name="Text Placeholder 7">
            <a:extLst>
              <a:ext uri="{FF2B5EF4-FFF2-40B4-BE49-F238E27FC236}">
                <a16:creationId xmlns:a16="http://schemas.microsoft.com/office/drawing/2014/main" id="{16177802-11C5-4CD0-9669-07C125C2D102}"/>
              </a:ext>
            </a:extLst>
          </p:cNvPr>
          <p:cNvSpPr>
            <a:spLocks noGrp="1"/>
          </p:cNvSpPr>
          <p:nvPr>
            <p:ph type="body" sz="quarter" idx="34"/>
          </p:nvPr>
        </p:nvSpPr>
        <p:spPr/>
        <p:txBody>
          <a:bodyPr/>
          <a:lstStyle/>
          <a:p>
            <a:r>
              <a:rPr lang="en-US" altLang="zh-CN" dirty="0">
                <a:latin typeface="Oracle Sans" panose="020B0503020204020204" pitchFamily="34" charset="0"/>
                <a:ea typeface="Noto Sans SC Regular" panose="020B0500000000000000" charset="-122"/>
              </a:rPr>
              <a:t>Oracle SE-Hub</a:t>
            </a:r>
          </a:p>
        </p:txBody>
      </p:sp>
    </p:spTree>
    <p:extLst>
      <p:ext uri="{BB962C8B-B14F-4D97-AF65-F5344CB8AC3E}">
        <p14:creationId xmlns:p14="http://schemas.microsoft.com/office/powerpoint/2010/main" val="78920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DB75F7C-250B-4AFB-8A8B-BF06660BCB62}"/>
              </a:ext>
            </a:extLst>
          </p:cNvPr>
          <p:cNvSpPr>
            <a:spLocks noGrp="1"/>
          </p:cNvSpPr>
          <p:nvPr>
            <p:ph type="ftr" sz="quarter" idx="15"/>
          </p:nvPr>
        </p:nvSpPr>
        <p:spPr>
          <a:xfrm>
            <a:off x="1127465" y="6423199"/>
            <a:ext cx="2477356" cy="365030"/>
          </a:xfrm>
        </p:spPr>
        <p:txBody>
          <a:bodyPr anchor="ctr">
            <a:normAutofit/>
          </a:bodyPr>
          <a:lstStyle/>
          <a:p>
            <a:pPr>
              <a:spcAft>
                <a:spcPts val="600"/>
              </a:spcAft>
            </a:pPr>
            <a:r>
              <a:rPr lang="en-US"/>
              <a:t>Copyright © 2023, Oracle and/or its affiliates</a:t>
            </a:r>
          </a:p>
        </p:txBody>
      </p:sp>
      <p:pic>
        <p:nvPicPr>
          <p:cNvPr id="7" name="Picture 6" descr="Graphical user interface, website&#10;&#10;Description automatically generated">
            <a:extLst>
              <a:ext uri="{FF2B5EF4-FFF2-40B4-BE49-F238E27FC236}">
                <a16:creationId xmlns:a16="http://schemas.microsoft.com/office/drawing/2014/main" id="{23C4CCD8-26A4-46C8-AC56-CE63326C12D4}"/>
              </a:ext>
            </a:extLst>
          </p:cNvPr>
          <p:cNvPicPr>
            <a:picLocks noChangeAspect="1"/>
          </p:cNvPicPr>
          <p:nvPr/>
        </p:nvPicPr>
        <p:blipFill rotWithShape="1">
          <a:blip r:embed="rId2"/>
          <a:srcRect r="4814"/>
          <a:stretch/>
        </p:blipFill>
        <p:spPr>
          <a:xfrm>
            <a:off x="761802" y="1685215"/>
            <a:ext cx="7983301" cy="4655369"/>
          </a:xfrm>
          <a:prstGeom prst="rect">
            <a:avLst/>
          </a:prstGeom>
          <a:noFill/>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1A2C91C9-55C8-4502-B336-9C0642D2500B}"/>
              </a:ext>
            </a:extLst>
          </p:cNvPr>
          <p:cNvSpPr>
            <a:spLocks noGrp="1"/>
          </p:cNvSpPr>
          <p:nvPr>
            <p:ph type="title"/>
          </p:nvPr>
        </p:nvSpPr>
        <p:spPr>
          <a:xfrm>
            <a:off x="768674" y="183248"/>
            <a:ext cx="10668269" cy="822746"/>
          </a:xfrm>
        </p:spPr>
        <p:txBody>
          <a:bodyPr anchor="b">
            <a:normAutofit/>
          </a:bodyPr>
          <a:lstStyle/>
          <a:p>
            <a:r>
              <a:rPr lang="en-US" altLang="zh-CN" dirty="0"/>
              <a:t>APEX</a:t>
            </a:r>
            <a:r>
              <a:rPr lang="zh-CN" altLang="en-US" dirty="0"/>
              <a:t>架构图</a:t>
            </a:r>
          </a:p>
        </p:txBody>
      </p:sp>
      <p:sp>
        <p:nvSpPr>
          <p:cNvPr id="8" name="Rectangle 7">
            <a:extLst>
              <a:ext uri="{FF2B5EF4-FFF2-40B4-BE49-F238E27FC236}">
                <a16:creationId xmlns:a16="http://schemas.microsoft.com/office/drawing/2014/main" id="{71D4106A-2C01-441E-A4E6-D0B62C83565B}"/>
              </a:ext>
            </a:extLst>
          </p:cNvPr>
          <p:cNvSpPr/>
          <p:nvPr/>
        </p:nvSpPr>
        <p:spPr>
          <a:xfrm>
            <a:off x="9207589" y="1372834"/>
            <a:ext cx="2851362" cy="379873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marL="342797" indent="-342797">
              <a:lnSpc>
                <a:spcPct val="150000"/>
              </a:lnSpc>
              <a:buFont typeface="Wingdings" panose="05000000000000000000" pitchFamily="2" charset="2"/>
              <a:buChar char="n"/>
            </a:pPr>
            <a:r>
              <a:rPr lang="zh-CN" altLang="en-US" sz="1799" dirty="0">
                <a:solidFill>
                  <a:schemeClr val="tx1"/>
                </a:solidFill>
              </a:rPr>
              <a:t>三层架构</a:t>
            </a:r>
            <a:endParaRPr lang="en-US" altLang="zh-CN" sz="1799" dirty="0">
              <a:solidFill>
                <a:schemeClr val="tx1"/>
              </a:solidFill>
            </a:endParaRPr>
          </a:p>
          <a:p>
            <a:pPr marL="285664" indent="-285664">
              <a:buFont typeface="Wingdings" panose="05000000000000000000" pitchFamily="2" charset="2"/>
              <a:buChar char="Ø"/>
            </a:pPr>
            <a:r>
              <a:rPr lang="en-US" altLang="zh-CN" sz="1400" dirty="0">
                <a:solidFill>
                  <a:schemeClr val="tx1"/>
                </a:solidFill>
              </a:rPr>
              <a:t> ORDS</a:t>
            </a:r>
          </a:p>
          <a:p>
            <a:pPr marL="285664" indent="-285664">
              <a:buFont typeface="Wingdings" panose="05000000000000000000" pitchFamily="2" charset="2"/>
              <a:buChar char="Ø"/>
            </a:pPr>
            <a:r>
              <a:rPr lang="en-US" altLang="zh-CN" sz="1400" dirty="0">
                <a:solidFill>
                  <a:schemeClr val="tx1"/>
                </a:solidFill>
              </a:rPr>
              <a:t> APEX    </a:t>
            </a:r>
          </a:p>
          <a:p>
            <a:pPr marL="285664" indent="-285664">
              <a:buFont typeface="Wingdings" panose="05000000000000000000" pitchFamily="2" charset="2"/>
              <a:buChar char="Ø"/>
            </a:pPr>
            <a:r>
              <a:rPr lang="en-US" altLang="zh-CN" sz="1400" dirty="0">
                <a:solidFill>
                  <a:schemeClr val="tx1"/>
                </a:solidFill>
              </a:rPr>
              <a:t> Database</a:t>
            </a:r>
          </a:p>
          <a:p>
            <a:endParaRPr lang="en-US" altLang="zh-CN" sz="1000" dirty="0">
              <a:solidFill>
                <a:schemeClr val="tx1"/>
              </a:solidFill>
            </a:endParaRPr>
          </a:p>
          <a:p>
            <a:pPr marL="342797" indent="-342797">
              <a:lnSpc>
                <a:spcPct val="150000"/>
              </a:lnSpc>
              <a:buFont typeface="Wingdings" panose="05000000000000000000" pitchFamily="2" charset="2"/>
              <a:buChar char="n"/>
            </a:pPr>
            <a:r>
              <a:rPr lang="zh-CN" altLang="en-US" sz="1799" dirty="0">
                <a:solidFill>
                  <a:schemeClr val="tx1"/>
                </a:solidFill>
              </a:rPr>
              <a:t>浏览器开发</a:t>
            </a:r>
            <a:endParaRPr lang="en-US" altLang="zh-CN" sz="1799" dirty="0">
              <a:solidFill>
                <a:schemeClr val="tx1"/>
              </a:solidFill>
            </a:endParaRPr>
          </a:p>
          <a:p>
            <a:pPr>
              <a:lnSpc>
                <a:spcPct val="150000"/>
              </a:lnSpc>
            </a:pPr>
            <a:endParaRPr lang="en-US" altLang="zh-CN" sz="1000" dirty="0">
              <a:solidFill>
                <a:schemeClr val="tx1"/>
              </a:solidFill>
            </a:endParaRPr>
          </a:p>
          <a:p>
            <a:pPr marL="342797" indent="-342797">
              <a:lnSpc>
                <a:spcPct val="150000"/>
              </a:lnSpc>
              <a:buFont typeface="Wingdings" panose="05000000000000000000" pitchFamily="2" charset="2"/>
              <a:buChar char="n"/>
            </a:pPr>
            <a:r>
              <a:rPr lang="zh-CN" altLang="en-US" sz="1799" dirty="0">
                <a:solidFill>
                  <a:schemeClr val="tx1"/>
                </a:solidFill>
              </a:rPr>
              <a:t>直接在数据库处理执行，高效零延时</a:t>
            </a:r>
            <a:endParaRPr lang="en-US" altLang="zh-CN" sz="1799" dirty="0">
              <a:solidFill>
                <a:schemeClr val="tx1"/>
              </a:solidFill>
            </a:endParaRPr>
          </a:p>
        </p:txBody>
      </p:sp>
      <p:sp>
        <p:nvSpPr>
          <p:cNvPr id="2" name="Rectangle 1">
            <a:extLst>
              <a:ext uri="{FF2B5EF4-FFF2-40B4-BE49-F238E27FC236}">
                <a16:creationId xmlns:a16="http://schemas.microsoft.com/office/drawing/2014/main" id="{58B9ED87-6AEC-4A55-B070-9D19E1ED992E}"/>
              </a:ext>
            </a:extLst>
          </p:cNvPr>
          <p:cNvSpPr/>
          <p:nvPr/>
        </p:nvSpPr>
        <p:spPr>
          <a:xfrm>
            <a:off x="9207589" y="2357812"/>
            <a:ext cx="1894295" cy="822746"/>
          </a:xfrm>
          <a:prstGeom prst="rect">
            <a:avLst/>
          </a:prstGeom>
          <a:noFill/>
          <a:ln w="28575">
            <a:solidFill>
              <a:srgbClr val="D39F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 name="TextBox 8">
            <a:extLst>
              <a:ext uri="{FF2B5EF4-FFF2-40B4-BE49-F238E27FC236}">
                <a16:creationId xmlns:a16="http://schemas.microsoft.com/office/drawing/2014/main" id="{77B89694-9FCD-48EF-877A-E6DE3F05827A}"/>
              </a:ext>
            </a:extLst>
          </p:cNvPr>
          <p:cNvSpPr txBox="1"/>
          <p:nvPr/>
        </p:nvSpPr>
        <p:spPr>
          <a:xfrm>
            <a:off x="9207589" y="4594487"/>
            <a:ext cx="2955662" cy="1154162"/>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dirty="0">
                <a:latin typeface="Oracle Sans" panose="020B0503020204020204" pitchFamily="34" charset="0"/>
                <a:ea typeface="Noto Sans SC Regular" panose="020B0500000000000000" charset="-122"/>
              </a:rPr>
              <a:t>扩展性高</a:t>
            </a:r>
            <a:endParaRPr lang="en-US" altLang="zh-CN" dirty="0">
              <a:latin typeface="Oracle Sans" panose="020B0503020204020204" pitchFamily="34" charset="0"/>
              <a:ea typeface="Noto Sans SC Regular" panose="020B0500000000000000" charset="-122"/>
            </a:endParaRPr>
          </a:p>
          <a:p>
            <a:pPr marL="800100" lvl="1" indent="-342900">
              <a:buFont typeface="Arial" panose="020B0604020202020204" pitchFamily="34" charset="0"/>
              <a:buChar char="•"/>
            </a:pPr>
            <a:r>
              <a:rPr lang="en-US" altLang="zh-CN" sz="1400" dirty="0">
                <a:latin typeface="Oracle Sans" panose="020B0503020204020204" pitchFamily="34" charset="0"/>
                <a:ea typeface="Noto Sans SC Regular" panose="020B0500000000000000" charset="-122"/>
              </a:rPr>
              <a:t>JS</a:t>
            </a:r>
          </a:p>
          <a:p>
            <a:pPr marL="800100" lvl="1" indent="-342900">
              <a:buFont typeface="Arial" panose="020B0604020202020204" pitchFamily="34" charset="0"/>
              <a:buChar char="•"/>
            </a:pPr>
            <a:r>
              <a:rPr lang="en-US" altLang="zh-CN" sz="1400" dirty="0">
                <a:latin typeface="Oracle Sans" panose="020B0503020204020204" pitchFamily="34" charset="0"/>
                <a:ea typeface="Noto Sans SC Regular" panose="020B0500000000000000" charset="-122"/>
              </a:rPr>
              <a:t>PL/SQL</a:t>
            </a:r>
          </a:p>
          <a:p>
            <a:pPr marL="800100" lvl="1" indent="-342900">
              <a:buFont typeface="Arial" panose="020B0604020202020204" pitchFamily="34" charset="0"/>
              <a:buChar char="•"/>
            </a:pPr>
            <a:r>
              <a:rPr lang="en-US" altLang="zh-CN" sz="1400" dirty="0">
                <a:latin typeface="Oracle Sans" panose="020B0503020204020204" pitchFamily="34" charset="0"/>
                <a:ea typeface="Noto Sans SC Regular" panose="020B0500000000000000" charset="-122"/>
              </a:rPr>
              <a:t>MLE(JS</a:t>
            </a:r>
            <a:r>
              <a:rPr lang="zh-CN" altLang="en-US" sz="1400" dirty="0">
                <a:latin typeface="Oracle Sans" panose="020B0503020204020204" pitchFamily="34" charset="0"/>
                <a:ea typeface="Noto Sans SC Regular" panose="020B0500000000000000" charset="-122"/>
              </a:rPr>
              <a:t>、</a:t>
            </a:r>
            <a:r>
              <a:rPr lang="en-US" altLang="zh-CN" sz="1400" dirty="0">
                <a:latin typeface="Oracle Sans" panose="020B0503020204020204" pitchFamily="34" charset="0"/>
                <a:ea typeface="Noto Sans SC Regular" panose="020B0500000000000000" charset="-122"/>
              </a:rPr>
              <a:t>JAVA…)</a:t>
            </a:r>
          </a:p>
        </p:txBody>
      </p:sp>
    </p:spTree>
    <p:extLst>
      <p:ext uri="{BB962C8B-B14F-4D97-AF65-F5344CB8AC3E}">
        <p14:creationId xmlns:p14="http://schemas.microsoft.com/office/powerpoint/2010/main" val="254601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67293F-2164-4A32-812C-708DC9E7567E}"/>
              </a:ext>
            </a:extLst>
          </p:cNvPr>
          <p:cNvSpPr>
            <a:spLocks noGrp="1"/>
          </p:cNvSpPr>
          <p:nvPr>
            <p:ph type="title"/>
          </p:nvPr>
        </p:nvSpPr>
        <p:spPr/>
        <p:txBody>
          <a:bodyPr/>
          <a:lstStyle/>
          <a:p>
            <a:r>
              <a:rPr lang="zh-CN" altLang="en-US" dirty="0"/>
              <a:t>有</a:t>
            </a:r>
            <a:r>
              <a:rPr lang="en-US" altLang="zh-CN" dirty="0"/>
              <a:t>ORACLE</a:t>
            </a:r>
            <a:r>
              <a:rPr lang="zh-CN" altLang="en-US" dirty="0"/>
              <a:t>的地方，就有</a:t>
            </a:r>
            <a:r>
              <a:rPr lang="en-US" altLang="zh-CN" dirty="0"/>
              <a:t>APEX</a:t>
            </a:r>
            <a:endParaRPr lang="zh-CN" altLang="en-US" dirty="0"/>
          </a:p>
        </p:txBody>
      </p:sp>
      <p:sp>
        <p:nvSpPr>
          <p:cNvPr id="4" name="Footer Placeholder 3">
            <a:extLst>
              <a:ext uri="{FF2B5EF4-FFF2-40B4-BE49-F238E27FC236}">
                <a16:creationId xmlns:a16="http://schemas.microsoft.com/office/drawing/2014/main" id="{5637725D-13AF-469B-8E41-E8BC6F40460E}"/>
              </a:ext>
            </a:extLst>
          </p:cNvPr>
          <p:cNvSpPr>
            <a:spLocks noGrp="1"/>
          </p:cNvSpPr>
          <p:nvPr>
            <p:ph type="ftr" sz="quarter" idx="46"/>
          </p:nvPr>
        </p:nvSpPr>
        <p:spPr/>
        <p:txBody>
          <a:bodyPr/>
          <a:lstStyle/>
          <a:p>
            <a:r>
              <a:rPr lang="en-US"/>
              <a:t>Copyright © 2023, Oracle and/or its affiliates</a:t>
            </a:r>
            <a:endParaRPr lang="en-US" dirty="0"/>
          </a:p>
        </p:txBody>
      </p:sp>
      <p:sp>
        <p:nvSpPr>
          <p:cNvPr id="5" name="Text Box 2">
            <a:extLst>
              <a:ext uri="{FF2B5EF4-FFF2-40B4-BE49-F238E27FC236}">
                <a16:creationId xmlns:a16="http://schemas.microsoft.com/office/drawing/2014/main" id="{F84DF880-08A4-4A7C-B44D-CF8134882F64}"/>
              </a:ext>
            </a:extLst>
          </p:cNvPr>
          <p:cNvSpPr txBox="1">
            <a:spLocks noChangeArrowheads="1"/>
          </p:cNvSpPr>
          <p:nvPr/>
        </p:nvSpPr>
        <p:spPr bwMode="auto">
          <a:xfrm>
            <a:off x="768675" y="1899544"/>
            <a:ext cx="6262916" cy="4094357"/>
          </a:xfrm>
          <a:prstGeom prst="rect">
            <a:avLst/>
          </a:prstGeom>
          <a:noFill/>
          <a:ln w="9525">
            <a:noFill/>
            <a:round/>
            <a:headEnd/>
            <a:tailEnd/>
          </a:ln>
        </p:spPr>
        <p:txBody>
          <a:bodyPr lIns="61429" tIns="30715" rIns="61429" bIns="30715"/>
          <a:lstStyle/>
          <a:p>
            <a:pPr marL="146025" indent="-146025" defTabSz="228600">
              <a:lnSpc>
                <a:spcPct val="120000"/>
              </a:lnSpc>
              <a:spcBef>
                <a:spcPts val="400"/>
              </a:spcBef>
              <a:buClr>
                <a:srgbClr val="FF0000"/>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dirty="0">
                <a:solidFill>
                  <a:srgbClr val="000000"/>
                </a:solidFill>
                <a:latin typeface="+mn-ea"/>
                <a:cs typeface="Oracle Sans" panose="020B0503020204020204" pitchFamily="34" charset="0"/>
              </a:rPr>
              <a:t>全功能提供，无任何费用支出</a:t>
            </a:r>
            <a:endParaRPr lang="en-US" dirty="0">
              <a:solidFill>
                <a:srgbClr val="000000"/>
              </a:solidFill>
              <a:latin typeface="+mn-ea"/>
              <a:cs typeface="Oracle Sans" panose="020B0503020204020204" pitchFamily="34" charset="0"/>
            </a:endParaRPr>
          </a:p>
          <a:p>
            <a:pPr marL="374585" lvl="1" indent="-152374"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包括任意数量的开发者，终端用户</a:t>
            </a:r>
            <a:endParaRPr lang="en-US"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专业的</a:t>
            </a:r>
            <a:r>
              <a:rPr lang="en-US" altLang="zh-CN" sz="1600" dirty="0">
                <a:solidFill>
                  <a:srgbClr val="000000"/>
                </a:solidFill>
                <a:latin typeface="+mn-ea"/>
                <a:cs typeface="Oracle Sans" panose="020B0503020204020204" pitchFamily="34" charset="0"/>
              </a:rPr>
              <a:t>Oracle</a:t>
            </a:r>
            <a:r>
              <a:rPr lang="zh-CN" altLang="en-US" sz="1600" dirty="0">
                <a:solidFill>
                  <a:srgbClr val="000000"/>
                </a:solidFill>
                <a:latin typeface="+mn-ea"/>
                <a:cs typeface="Oracle Sans" panose="020B0503020204020204" pitchFamily="34" charset="0"/>
              </a:rPr>
              <a:t>团队技术支持</a:t>
            </a:r>
            <a:endParaRPr lang="en-US"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支持</a:t>
            </a:r>
            <a:r>
              <a:rPr lang="en-US" sz="1600" dirty="0">
                <a:solidFill>
                  <a:srgbClr val="000000"/>
                </a:solidFill>
                <a:latin typeface="+mn-ea"/>
                <a:cs typeface="Oracle Sans" panose="020B0503020204020204" pitchFamily="34" charset="0"/>
              </a:rPr>
              <a:t>12c, 18c,</a:t>
            </a:r>
            <a:r>
              <a:rPr lang="zh-CN" altLang="en-US" sz="1600" dirty="0">
                <a:solidFill>
                  <a:srgbClr val="000000"/>
                </a:solidFill>
                <a:latin typeface="+mn-ea"/>
                <a:cs typeface="Oracle Sans" panose="020B0503020204020204" pitchFamily="34" charset="0"/>
              </a:rPr>
              <a:t> </a:t>
            </a:r>
            <a:r>
              <a:rPr lang="en-US" altLang="zh-CN" sz="1600" dirty="0">
                <a:solidFill>
                  <a:srgbClr val="000000"/>
                </a:solidFill>
                <a:latin typeface="+mn-ea"/>
                <a:cs typeface="Oracle Sans" panose="020B0503020204020204" pitchFamily="34" charset="0"/>
              </a:rPr>
              <a:t>19c,</a:t>
            </a:r>
            <a:r>
              <a:rPr lang="zh-CN" altLang="en-US" sz="1600" dirty="0">
                <a:solidFill>
                  <a:srgbClr val="000000"/>
                </a:solidFill>
                <a:latin typeface="+mn-ea"/>
                <a:cs typeface="Oracle Sans" panose="020B0503020204020204" pitchFamily="34" charset="0"/>
              </a:rPr>
              <a:t> </a:t>
            </a:r>
            <a:r>
              <a:rPr lang="en-US" altLang="zh-CN" sz="1600" dirty="0">
                <a:solidFill>
                  <a:srgbClr val="000000"/>
                </a:solidFill>
                <a:latin typeface="+mn-ea"/>
                <a:cs typeface="Oracle Sans" panose="020B0503020204020204" pitchFamily="34" charset="0"/>
              </a:rPr>
              <a:t>21c</a:t>
            </a:r>
            <a:endParaRPr lang="en-US"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支持所有</a:t>
            </a:r>
            <a:r>
              <a:rPr lang="en-US" altLang="zh-CN" sz="1600" dirty="0">
                <a:solidFill>
                  <a:srgbClr val="000000"/>
                </a:solidFill>
                <a:latin typeface="+mn-ea"/>
                <a:cs typeface="Oracle Sans" panose="020B0503020204020204" pitchFamily="34" charset="0"/>
              </a:rPr>
              <a:t>Oracle</a:t>
            </a:r>
            <a:r>
              <a:rPr lang="zh-CN" altLang="en-US" sz="1600" dirty="0">
                <a:solidFill>
                  <a:srgbClr val="000000"/>
                </a:solidFill>
                <a:latin typeface="+mn-ea"/>
                <a:cs typeface="Oracle Sans" panose="020B0503020204020204" pitchFamily="34" charset="0"/>
              </a:rPr>
              <a:t>数据库发行版</a:t>
            </a:r>
            <a:r>
              <a:rPr lang="en-US" sz="1600" dirty="0">
                <a:solidFill>
                  <a:srgbClr val="000000"/>
                </a:solidFill>
                <a:latin typeface="+mn-ea"/>
                <a:cs typeface="Oracle Sans" panose="020B0503020204020204" pitchFamily="34" charset="0"/>
              </a:rPr>
              <a:t>: EE, SE2, XE</a:t>
            </a:r>
          </a:p>
          <a:p>
            <a:pPr marL="146025" indent="-146025" defTabSz="228600">
              <a:lnSpc>
                <a:spcPct val="120000"/>
              </a:lnSpc>
              <a:spcBef>
                <a:spcPts val="600"/>
              </a:spcBef>
              <a:buClr>
                <a:srgbClr val="FF0000"/>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endParaRPr lang="en-US" altLang="zh-CN" dirty="0">
              <a:solidFill>
                <a:srgbClr val="000000"/>
              </a:solidFill>
              <a:latin typeface="+mn-ea"/>
              <a:cs typeface="Oracle Sans" panose="020B0503020204020204" pitchFamily="34" charset="0"/>
            </a:endParaRPr>
          </a:p>
          <a:p>
            <a:pPr marL="146025" indent="-146025" defTabSz="228600">
              <a:lnSpc>
                <a:spcPct val="120000"/>
              </a:lnSpc>
              <a:spcBef>
                <a:spcPts val="600"/>
              </a:spcBef>
              <a:buClr>
                <a:srgbClr val="FF0000"/>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dirty="0">
                <a:solidFill>
                  <a:srgbClr val="000000"/>
                </a:solidFill>
                <a:latin typeface="+mn-ea"/>
                <a:cs typeface="Oracle Sans" panose="020B0503020204020204" pitchFamily="34" charset="0"/>
              </a:rPr>
              <a:t>支持</a:t>
            </a:r>
            <a:r>
              <a:rPr lang="zh-CN" altLang="en-CN" dirty="0">
                <a:solidFill>
                  <a:srgbClr val="000000"/>
                </a:solidFill>
                <a:latin typeface="+mn-ea"/>
                <a:cs typeface="Oracle Sans" panose="020B0503020204020204" pitchFamily="34" charset="0"/>
              </a:rPr>
              <a:t>各种</a:t>
            </a:r>
            <a:r>
              <a:rPr lang="zh-CN" altLang="en-US" dirty="0">
                <a:solidFill>
                  <a:srgbClr val="000000"/>
                </a:solidFill>
                <a:latin typeface="+mn-ea"/>
                <a:cs typeface="Oracle Sans" panose="020B0503020204020204" pitchFamily="34" charset="0"/>
              </a:rPr>
              <a:t>部署方式</a:t>
            </a:r>
            <a:endParaRPr lang="en-US"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公有云</a:t>
            </a:r>
            <a:endParaRPr lang="en-US" altLang="zh-CN"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zh-CN" altLang="en-US" sz="1600" dirty="0">
                <a:solidFill>
                  <a:srgbClr val="000000"/>
                </a:solidFill>
                <a:latin typeface="+mn-ea"/>
                <a:cs typeface="Oracle Sans" panose="020B0503020204020204" pitchFamily="34" charset="0"/>
              </a:rPr>
              <a:t>本地部署</a:t>
            </a:r>
            <a:endParaRPr lang="en-US" altLang="zh-CN" sz="1600" dirty="0">
              <a:solidFill>
                <a:srgbClr val="000000"/>
              </a:solidFill>
              <a:latin typeface="+mn-ea"/>
              <a:cs typeface="Oracle Sans" panose="020B0503020204020204" pitchFamily="34" charset="0"/>
            </a:endParaRPr>
          </a:p>
          <a:p>
            <a:pPr marL="372269" lvl="1" indent="-150019" defTabSz="228600">
              <a:lnSpc>
                <a:spcPct val="120000"/>
              </a:lnSpc>
              <a:spcBef>
                <a:spcPts val="334"/>
              </a:spcBef>
              <a:buClr>
                <a:srgbClr val="FF0000"/>
              </a:buClr>
              <a:buSzPct val="100000"/>
              <a:buFont typeface="Times New Roman" panose="02020603050405020304" pitchFamily="18"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r>
              <a:rPr lang="en-US" altLang="zh-CN" sz="1600" dirty="0">
                <a:solidFill>
                  <a:srgbClr val="000000"/>
                </a:solidFill>
                <a:latin typeface="+mn-ea"/>
                <a:cs typeface="Oracle Sans" panose="020B0503020204020204" pitchFamily="34" charset="0"/>
              </a:rPr>
              <a:t>Exadata/</a:t>
            </a:r>
            <a:r>
              <a:rPr lang="zh-CN" altLang="en-US" sz="1600" dirty="0">
                <a:solidFill>
                  <a:srgbClr val="000000"/>
                </a:solidFill>
                <a:latin typeface="+mn-ea"/>
                <a:cs typeface="Oracle Sans" panose="020B0503020204020204" pitchFamily="34" charset="0"/>
              </a:rPr>
              <a:t>经典架构</a:t>
            </a:r>
            <a:endParaRPr lang="en-US" altLang="zh-CN" sz="1600" dirty="0">
              <a:solidFill>
                <a:srgbClr val="000000"/>
              </a:solidFill>
              <a:latin typeface="+mn-ea"/>
              <a:cs typeface="Oracle Sans" panose="020B0503020204020204" pitchFamily="34" charset="0"/>
            </a:endParaRPr>
          </a:p>
          <a:p>
            <a:pPr marL="374585" lvl="1" indent="-152374" defTabSz="228600">
              <a:spcBef>
                <a:spcPts val="334"/>
              </a:spcBef>
              <a:buClr>
                <a:srgbClr val="007395"/>
              </a:buClr>
              <a:buSzPct val="100000"/>
              <a:buFont typeface="Arial" pitchFamily="34" charset="0"/>
              <a:buChar char="•"/>
              <a:tabLst>
                <a:tab pos="146025" algn="l"/>
                <a:tab pos="444422" algn="l"/>
                <a:tab pos="743879" algn="l"/>
                <a:tab pos="1043334" algn="l"/>
                <a:tab pos="1342791" algn="l"/>
                <a:tab pos="1642246" algn="l"/>
                <a:tab pos="1941702" algn="l"/>
                <a:tab pos="2241158" algn="l"/>
                <a:tab pos="2540614" algn="l"/>
                <a:tab pos="2840070" algn="l"/>
                <a:tab pos="3139526" algn="l"/>
                <a:tab pos="3438982" algn="l"/>
                <a:tab pos="3738438" algn="l"/>
                <a:tab pos="4037893" algn="l"/>
                <a:tab pos="4337350" algn="l"/>
                <a:tab pos="4636805" algn="l"/>
                <a:tab pos="4936262" algn="l"/>
                <a:tab pos="5235717" algn="l"/>
                <a:tab pos="5535173" algn="l"/>
                <a:tab pos="5834629" algn="l"/>
                <a:tab pos="6134085" algn="l"/>
              </a:tabLst>
              <a:defRPr/>
            </a:pPr>
            <a:endParaRPr lang="en-US" sz="1600" dirty="0">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6" name="Picture 9">
            <a:extLst>
              <a:ext uri="{FF2B5EF4-FFF2-40B4-BE49-F238E27FC236}">
                <a16:creationId xmlns:a16="http://schemas.microsoft.com/office/drawing/2014/main" id="{C72ED2A3-A7E0-456A-B4C9-9971AC891740}"/>
              </a:ext>
            </a:extLst>
          </p:cNvPr>
          <p:cNvPicPr>
            <a:picLocks noChangeAspect="1"/>
          </p:cNvPicPr>
          <p:nvPr/>
        </p:nvPicPr>
        <p:blipFill>
          <a:blip r:embed="rId2" cstate="print"/>
          <a:stretch>
            <a:fillRect/>
          </a:stretch>
        </p:blipFill>
        <p:spPr>
          <a:xfrm>
            <a:off x="6207399" y="2068559"/>
            <a:ext cx="4210050" cy="3251200"/>
          </a:xfrm>
          <a:prstGeom prst="rect">
            <a:avLst/>
          </a:prstGeom>
        </p:spPr>
      </p:pic>
    </p:spTree>
    <p:extLst>
      <p:ext uri="{BB962C8B-B14F-4D97-AF65-F5344CB8AC3E}">
        <p14:creationId xmlns:p14="http://schemas.microsoft.com/office/powerpoint/2010/main" val="35703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omura Research Institute | Silicon Spectra">
            <a:extLst>
              <a:ext uri="{FF2B5EF4-FFF2-40B4-BE49-F238E27FC236}">
                <a16:creationId xmlns:a16="http://schemas.microsoft.com/office/drawing/2014/main" id="{8833651B-C4F3-48FD-A122-AD415FA9177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03937" y="2343496"/>
            <a:ext cx="1027043" cy="435896"/>
          </a:xfrm>
          <a:prstGeom prst="rect">
            <a:avLst/>
          </a:prstGeom>
          <a:noFill/>
          <a:extLst>
            <a:ext uri="{909E8E84-426E-40DD-AFC4-6F175D3DCCD1}">
              <a14:hiddenFill xmlns:a14="http://schemas.microsoft.com/office/drawing/2010/main">
                <a:solidFill>
                  <a:srgbClr val="FFFFFF"/>
                </a:solidFill>
              </a14:hiddenFill>
            </a:ext>
          </a:extLst>
        </p:spPr>
      </p:pic>
      <p:sp>
        <p:nvSpPr>
          <p:cNvPr id="58" name="Title 57">
            <a:extLst>
              <a:ext uri="{FF2B5EF4-FFF2-40B4-BE49-F238E27FC236}">
                <a16:creationId xmlns:a16="http://schemas.microsoft.com/office/drawing/2014/main" id="{DC33A936-D4B7-4B24-977B-EED9F33782E7}"/>
              </a:ext>
            </a:extLst>
          </p:cNvPr>
          <p:cNvSpPr>
            <a:spLocks noGrp="1"/>
          </p:cNvSpPr>
          <p:nvPr>
            <p:ph type="title"/>
          </p:nvPr>
        </p:nvSpPr>
        <p:spPr/>
        <p:txBody>
          <a:bodyPr/>
          <a:lstStyle/>
          <a:p>
            <a:r>
              <a:rPr lang="en-US" altLang="zh-CN" dirty="0"/>
              <a:t>Oracle APEX:</a:t>
            </a:r>
            <a:r>
              <a:rPr lang="zh-CN" altLang="en-US" dirty="0"/>
              <a:t>全球最受欢迎的企业、低代码平台</a:t>
            </a:r>
          </a:p>
        </p:txBody>
      </p:sp>
      <p:sp>
        <p:nvSpPr>
          <p:cNvPr id="2" name="Footer Placeholder 1">
            <a:extLst>
              <a:ext uri="{FF2B5EF4-FFF2-40B4-BE49-F238E27FC236}">
                <a16:creationId xmlns:a16="http://schemas.microsoft.com/office/drawing/2014/main" id="{F1559D5B-B627-4B7D-BF00-FAA47F492D2A}"/>
              </a:ext>
            </a:extLst>
          </p:cNvPr>
          <p:cNvSpPr>
            <a:spLocks noGrp="1"/>
          </p:cNvSpPr>
          <p:nvPr>
            <p:ph type="ftr" sz="quarter" idx="46"/>
          </p:nvPr>
        </p:nvSpPr>
        <p:spPr/>
        <p:txBody>
          <a:bodyPr/>
          <a:lstStyle/>
          <a:p>
            <a:pPr defTabSz="914126">
              <a:defRPr/>
            </a:pPr>
            <a:r>
              <a:rPr lang="en-US" dirty="0">
                <a:latin typeface="Oracle Sans Tab"/>
              </a:rPr>
              <a:t>Copyright © 2023 Oracle and/or its affiliates. All rights reserved. </a:t>
            </a:r>
          </a:p>
        </p:txBody>
      </p:sp>
      <p:sp>
        <p:nvSpPr>
          <p:cNvPr id="3" name="Slide Number Placeholder 2">
            <a:extLst>
              <a:ext uri="{FF2B5EF4-FFF2-40B4-BE49-F238E27FC236}">
                <a16:creationId xmlns:a16="http://schemas.microsoft.com/office/drawing/2014/main" id="{32DEA061-CC5C-40A4-AAB7-D526CCC369F7}"/>
              </a:ext>
            </a:extLst>
          </p:cNvPr>
          <p:cNvSpPr>
            <a:spLocks noGrp="1"/>
          </p:cNvSpPr>
          <p:nvPr>
            <p:ph type="sldNum" sz="quarter" idx="47"/>
          </p:nvPr>
        </p:nvSpPr>
        <p:spPr/>
        <p:txBody>
          <a:bodyPr/>
          <a:lstStyle/>
          <a:p>
            <a:pPr defTabSz="914126">
              <a:defRPr/>
            </a:pPr>
            <a:fld id="{345D60D9-5372-5F40-9443-0F9AE5BDC3C8}" type="slidenum">
              <a:rPr lang="en-US">
                <a:latin typeface="Oracle Sans Tab"/>
              </a:rPr>
              <a:pPr defTabSz="914126">
                <a:defRPr/>
              </a:pPr>
              <a:t>12</a:t>
            </a:fld>
            <a:endParaRPr lang="en-US">
              <a:latin typeface="Oracle Sans Tab"/>
            </a:endParaRPr>
          </a:p>
        </p:txBody>
      </p:sp>
      <p:sp>
        <p:nvSpPr>
          <p:cNvPr id="5" name="Text Placeholder 6">
            <a:extLst>
              <a:ext uri="{FF2B5EF4-FFF2-40B4-BE49-F238E27FC236}">
                <a16:creationId xmlns:a16="http://schemas.microsoft.com/office/drawing/2014/main" id="{DB895B7C-C7DC-4E2C-A651-5492AD16E8C1}"/>
              </a:ext>
            </a:extLst>
          </p:cNvPr>
          <p:cNvSpPr txBox="1">
            <a:spLocks/>
          </p:cNvSpPr>
          <p:nvPr/>
        </p:nvSpPr>
        <p:spPr>
          <a:xfrm>
            <a:off x="666074" y="1056208"/>
            <a:ext cx="10668269" cy="33045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defRPr/>
            </a:pPr>
            <a:r>
              <a:rPr lang="zh-CN" altLang="en-US" sz="1999" dirty="0">
                <a:solidFill>
                  <a:srgbClr val="C74634"/>
                </a:solidFill>
                <a:latin typeface="Oracle Sans Bold"/>
                <a:cs typeface="Oracle Sans Bold"/>
              </a:rPr>
              <a:t>超过 </a:t>
            </a:r>
            <a:r>
              <a:rPr lang="en-US" altLang="zh-CN" sz="1999" dirty="0">
                <a:solidFill>
                  <a:srgbClr val="C74634"/>
                </a:solidFill>
                <a:latin typeface="Oracle Sans Bold"/>
                <a:cs typeface="Oracle Sans Bold"/>
              </a:rPr>
              <a:t>700K </a:t>
            </a:r>
            <a:r>
              <a:rPr lang="zh-CN" altLang="en-US" sz="1999" dirty="0">
                <a:solidFill>
                  <a:srgbClr val="C74634"/>
                </a:solidFill>
                <a:latin typeface="Oracle Sans Bold"/>
                <a:cs typeface="Oracle Sans Bold"/>
              </a:rPr>
              <a:t>开发人员，每天创建 </a:t>
            </a:r>
            <a:r>
              <a:rPr lang="en-US" altLang="zh-CN" sz="1999" dirty="0">
                <a:solidFill>
                  <a:srgbClr val="C74634"/>
                </a:solidFill>
                <a:latin typeface="Oracle Sans Bold"/>
                <a:cs typeface="Oracle Sans Bold"/>
              </a:rPr>
              <a:t>3K+ </a:t>
            </a:r>
            <a:r>
              <a:rPr lang="zh-CN" altLang="en-US" sz="1999" dirty="0">
                <a:solidFill>
                  <a:srgbClr val="C74634"/>
                </a:solidFill>
                <a:latin typeface="Oracle Sans Bold"/>
                <a:cs typeface="Oracle Sans Bold"/>
              </a:rPr>
              <a:t>新应用程序，数百万个应用程序
</a:t>
            </a:r>
            <a:endParaRPr lang="en-US" sz="1999" dirty="0">
              <a:solidFill>
                <a:srgbClr val="C74634"/>
              </a:solidFill>
              <a:latin typeface="Oracle Sans Bold"/>
              <a:cs typeface="Oracle Sans Bold"/>
            </a:endParaRPr>
          </a:p>
        </p:txBody>
      </p:sp>
      <p:pic>
        <p:nvPicPr>
          <p:cNvPr id="7" name="Picture 5">
            <a:extLst>
              <a:ext uri="{FF2B5EF4-FFF2-40B4-BE49-F238E27FC236}">
                <a16:creationId xmlns:a16="http://schemas.microsoft.com/office/drawing/2014/main" id="{96F7349A-2B5C-4A6E-B9B9-14AB1108B7C6}"/>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964229" y="2618801"/>
            <a:ext cx="1676401" cy="265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5768D839-5CD0-4F84-8FB5-6E6CADD831E3}"/>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630979" y="5718728"/>
            <a:ext cx="393090" cy="276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DC2BC27A-9DD9-4E82-8B52-6B92CD47AB8C}"/>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14422" y="1980739"/>
            <a:ext cx="1362101" cy="273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B1764AB9-1341-418C-9798-7589D177CB1E}"/>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3805703" y="1940248"/>
            <a:ext cx="952472" cy="3718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19CECD4A-FFE1-4940-BC83-DCB3FA84648B}"/>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951997" y="6018572"/>
            <a:ext cx="569196" cy="457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FF57AA65-8B62-4959-8BC4-24A66AF658E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84846" y="5950630"/>
            <a:ext cx="738420" cy="525023"/>
          </a:xfrm>
          <a:prstGeom prst="rect">
            <a:avLst/>
          </a:prstGeom>
        </p:spPr>
      </p:pic>
      <p:pic>
        <p:nvPicPr>
          <p:cNvPr id="13" name="Picture 12">
            <a:extLst>
              <a:ext uri="{FF2B5EF4-FFF2-40B4-BE49-F238E27FC236}">
                <a16:creationId xmlns:a16="http://schemas.microsoft.com/office/drawing/2014/main" id="{8373FC2E-E4A1-48B3-BF83-02269C870CB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924664" y="4327213"/>
            <a:ext cx="939675" cy="365665"/>
          </a:xfrm>
          <a:prstGeom prst="rect">
            <a:avLst/>
          </a:prstGeom>
        </p:spPr>
      </p:pic>
      <p:pic>
        <p:nvPicPr>
          <p:cNvPr id="14" name="Picture 13">
            <a:extLst>
              <a:ext uri="{FF2B5EF4-FFF2-40B4-BE49-F238E27FC236}">
                <a16:creationId xmlns:a16="http://schemas.microsoft.com/office/drawing/2014/main" id="{10DB80F0-A853-45D4-A442-B1A977046BA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823729" y="3117660"/>
            <a:ext cx="712594" cy="285038"/>
          </a:xfrm>
          <a:prstGeom prst="rect">
            <a:avLst/>
          </a:prstGeom>
        </p:spPr>
      </p:pic>
      <p:pic>
        <p:nvPicPr>
          <p:cNvPr id="16" name="Picture 15">
            <a:extLst>
              <a:ext uri="{FF2B5EF4-FFF2-40B4-BE49-F238E27FC236}">
                <a16:creationId xmlns:a16="http://schemas.microsoft.com/office/drawing/2014/main" id="{211B63BF-F803-4D31-A26D-3C6A838A540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499153" y="4758329"/>
            <a:ext cx="515254" cy="365665"/>
          </a:xfrm>
          <a:prstGeom prst="rect">
            <a:avLst/>
          </a:prstGeom>
        </p:spPr>
      </p:pic>
      <p:pic>
        <p:nvPicPr>
          <p:cNvPr id="17" name="Picture 16">
            <a:extLst>
              <a:ext uri="{FF2B5EF4-FFF2-40B4-BE49-F238E27FC236}">
                <a16:creationId xmlns:a16="http://schemas.microsoft.com/office/drawing/2014/main" id="{33E0DA1D-4770-4A9B-84DB-2CF3C2E66223}"/>
              </a:ext>
            </a:extLst>
          </p:cNvPr>
          <p:cNvPicPr>
            <a:picLocks noChangeAspect="1"/>
          </p:cNvPicPr>
          <p:nvPr/>
        </p:nvPicPr>
        <p:blipFill>
          <a:blip r:embed="rId13"/>
          <a:stretch>
            <a:fillRect/>
          </a:stretch>
        </p:blipFill>
        <p:spPr>
          <a:xfrm>
            <a:off x="9157002" y="5216270"/>
            <a:ext cx="1664187" cy="366121"/>
          </a:xfrm>
          <a:prstGeom prst="rect">
            <a:avLst/>
          </a:prstGeom>
        </p:spPr>
      </p:pic>
      <p:pic>
        <p:nvPicPr>
          <p:cNvPr id="18" name="Picture 17">
            <a:extLst>
              <a:ext uri="{FF2B5EF4-FFF2-40B4-BE49-F238E27FC236}">
                <a16:creationId xmlns:a16="http://schemas.microsoft.com/office/drawing/2014/main" id="{0407639F-D82A-4F38-98EA-20FA9A3F2CA3}"/>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399506" y="5156503"/>
            <a:ext cx="1745567" cy="488096"/>
          </a:xfrm>
          <a:prstGeom prst="rect">
            <a:avLst/>
          </a:prstGeom>
        </p:spPr>
      </p:pic>
      <p:pic>
        <p:nvPicPr>
          <p:cNvPr id="19" name="Picture 18">
            <a:extLst>
              <a:ext uri="{FF2B5EF4-FFF2-40B4-BE49-F238E27FC236}">
                <a16:creationId xmlns:a16="http://schemas.microsoft.com/office/drawing/2014/main" id="{40E4C181-E9B5-4706-B93E-D32533E55EB3}"/>
              </a:ext>
            </a:extLst>
          </p:cNvPr>
          <p:cNvPicPr>
            <a:picLocks noChangeAspect="1"/>
          </p:cNvPicPr>
          <p:nvPr/>
        </p:nvPicPr>
        <p:blipFill>
          <a:blip r:embed="rId15"/>
          <a:stretch>
            <a:fillRect/>
          </a:stretch>
        </p:blipFill>
        <p:spPr>
          <a:xfrm>
            <a:off x="7495877" y="4969016"/>
            <a:ext cx="1367399" cy="540208"/>
          </a:xfrm>
          <a:prstGeom prst="rect">
            <a:avLst/>
          </a:prstGeom>
        </p:spPr>
      </p:pic>
      <p:pic>
        <p:nvPicPr>
          <p:cNvPr id="20" name="Picture 19">
            <a:extLst>
              <a:ext uri="{FF2B5EF4-FFF2-40B4-BE49-F238E27FC236}">
                <a16:creationId xmlns:a16="http://schemas.microsoft.com/office/drawing/2014/main" id="{8CA1BAA3-0C33-43AB-A9EF-33D4843CB58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297215" y="2675187"/>
            <a:ext cx="1457436" cy="365665"/>
          </a:xfrm>
          <a:prstGeom prst="rect">
            <a:avLst/>
          </a:prstGeom>
        </p:spPr>
      </p:pic>
      <p:pic>
        <p:nvPicPr>
          <p:cNvPr id="21" name="Picture 20">
            <a:extLst>
              <a:ext uri="{FF2B5EF4-FFF2-40B4-BE49-F238E27FC236}">
                <a16:creationId xmlns:a16="http://schemas.microsoft.com/office/drawing/2014/main" id="{64501223-106D-43AA-9E28-06E27729225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200562" y="2432079"/>
            <a:ext cx="804462" cy="273627"/>
          </a:xfrm>
          <a:prstGeom prst="rect">
            <a:avLst/>
          </a:prstGeom>
        </p:spPr>
      </p:pic>
      <p:pic>
        <p:nvPicPr>
          <p:cNvPr id="22" name="Picture 21">
            <a:extLst>
              <a:ext uri="{FF2B5EF4-FFF2-40B4-BE49-F238E27FC236}">
                <a16:creationId xmlns:a16="http://schemas.microsoft.com/office/drawing/2014/main" id="{49D36667-76BB-4ED8-9AD1-984CD66B408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860523" y="3328318"/>
            <a:ext cx="498634" cy="365665"/>
          </a:xfrm>
          <a:prstGeom prst="rect">
            <a:avLst/>
          </a:prstGeom>
        </p:spPr>
      </p:pic>
      <p:pic>
        <p:nvPicPr>
          <p:cNvPr id="23" name="Picture 22">
            <a:extLst>
              <a:ext uri="{FF2B5EF4-FFF2-40B4-BE49-F238E27FC236}">
                <a16:creationId xmlns:a16="http://schemas.microsoft.com/office/drawing/2014/main" id="{4F3597BC-339C-43D1-B85E-96665B0E61D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57944" y="1912093"/>
            <a:ext cx="945686" cy="365665"/>
          </a:xfrm>
          <a:prstGeom prst="rect">
            <a:avLst/>
          </a:prstGeom>
        </p:spPr>
      </p:pic>
      <p:pic>
        <p:nvPicPr>
          <p:cNvPr id="24" name="Picture 23">
            <a:extLst>
              <a:ext uri="{FF2B5EF4-FFF2-40B4-BE49-F238E27FC236}">
                <a16:creationId xmlns:a16="http://schemas.microsoft.com/office/drawing/2014/main" id="{89291CD2-7EF8-4476-AA2B-F05DF10F73CC}"/>
              </a:ext>
            </a:extLst>
          </p:cNvPr>
          <p:cNvPicPr>
            <a:picLocks noChangeAspect="1"/>
          </p:cNvPicPr>
          <p:nvPr/>
        </p:nvPicPr>
        <p:blipFill>
          <a:blip r:embed="rId20"/>
          <a:stretch>
            <a:fillRect/>
          </a:stretch>
        </p:blipFill>
        <p:spPr>
          <a:xfrm>
            <a:off x="5400729" y="4032364"/>
            <a:ext cx="1407551" cy="563020"/>
          </a:xfrm>
          <a:prstGeom prst="rect">
            <a:avLst/>
          </a:prstGeom>
        </p:spPr>
      </p:pic>
      <p:pic>
        <p:nvPicPr>
          <p:cNvPr id="25" name="Picture 24">
            <a:extLst>
              <a:ext uri="{FF2B5EF4-FFF2-40B4-BE49-F238E27FC236}">
                <a16:creationId xmlns:a16="http://schemas.microsoft.com/office/drawing/2014/main" id="{B1DC821B-EFDC-4CB5-9EEC-1C9C15443464}"/>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026465" y="4218335"/>
            <a:ext cx="1187124" cy="465539"/>
          </a:xfrm>
          <a:prstGeom prst="rect">
            <a:avLst/>
          </a:prstGeom>
        </p:spPr>
      </p:pic>
      <p:pic>
        <p:nvPicPr>
          <p:cNvPr id="26" name="Picture 25">
            <a:extLst>
              <a:ext uri="{FF2B5EF4-FFF2-40B4-BE49-F238E27FC236}">
                <a16:creationId xmlns:a16="http://schemas.microsoft.com/office/drawing/2014/main" id="{0B675B9B-3FF4-40A2-8DD3-1032FCCD8CF8}"/>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565703" y="3534408"/>
            <a:ext cx="886737" cy="275194"/>
          </a:xfrm>
          <a:prstGeom prst="rect">
            <a:avLst/>
          </a:prstGeom>
        </p:spPr>
      </p:pic>
      <p:pic>
        <p:nvPicPr>
          <p:cNvPr id="27" name="Picture 26">
            <a:extLst>
              <a:ext uri="{FF2B5EF4-FFF2-40B4-BE49-F238E27FC236}">
                <a16:creationId xmlns:a16="http://schemas.microsoft.com/office/drawing/2014/main" id="{3723930B-6927-498B-9C0D-2167592A7E9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114646" y="1961235"/>
            <a:ext cx="1157937" cy="182832"/>
          </a:xfrm>
          <a:prstGeom prst="rect">
            <a:avLst/>
          </a:prstGeom>
        </p:spPr>
      </p:pic>
      <p:pic>
        <p:nvPicPr>
          <p:cNvPr id="28" name="Picture 14">
            <a:extLst>
              <a:ext uri="{FF2B5EF4-FFF2-40B4-BE49-F238E27FC236}">
                <a16:creationId xmlns:a16="http://schemas.microsoft.com/office/drawing/2014/main" id="{BC9FA053-BEB0-47F5-B27B-09631D79F58E}"/>
              </a:ext>
            </a:extLst>
          </p:cNvPr>
          <p:cNvPicPr>
            <a:picLocks noChangeAspect="1"/>
          </p:cNvPicPr>
          <p:nvPr/>
        </p:nvPicPr>
        <p:blipFill>
          <a:blip r:embed="rId24" cstate="print">
            <a:extLst>
              <a:ext uri="{28A0092B-C50C-407E-A947-70E740481C1C}">
                <a14:useLocalDpi xmlns:a14="http://schemas.microsoft.com/office/drawing/2010/main"/>
              </a:ext>
            </a:extLst>
          </a:blip>
          <a:srcRect/>
          <a:stretch>
            <a:fillRect/>
          </a:stretch>
        </p:blipFill>
        <p:spPr bwMode="auto">
          <a:xfrm>
            <a:off x="4441928" y="2581273"/>
            <a:ext cx="474234" cy="476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a:extLst>
              <a:ext uri="{FF2B5EF4-FFF2-40B4-BE49-F238E27FC236}">
                <a16:creationId xmlns:a16="http://schemas.microsoft.com/office/drawing/2014/main" id="{CCEA39BE-CC99-4D81-90A1-A048A34CC795}"/>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805927" y="4973485"/>
            <a:ext cx="356523" cy="370414"/>
          </a:xfrm>
          <a:prstGeom prst="rect">
            <a:avLst/>
          </a:prstGeom>
        </p:spPr>
      </p:pic>
      <p:pic>
        <p:nvPicPr>
          <p:cNvPr id="30" name="Picture 29">
            <a:extLst>
              <a:ext uri="{FF2B5EF4-FFF2-40B4-BE49-F238E27FC236}">
                <a16:creationId xmlns:a16="http://schemas.microsoft.com/office/drawing/2014/main" id="{BA5C5C6A-1FFF-4E9A-BC48-DAAE50CCB730}"/>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308630" y="3395255"/>
            <a:ext cx="731330" cy="368119"/>
          </a:xfrm>
          <a:prstGeom prst="rect">
            <a:avLst/>
          </a:prstGeom>
        </p:spPr>
      </p:pic>
      <p:pic>
        <p:nvPicPr>
          <p:cNvPr id="31" name="Picture 30">
            <a:extLst>
              <a:ext uri="{FF2B5EF4-FFF2-40B4-BE49-F238E27FC236}">
                <a16:creationId xmlns:a16="http://schemas.microsoft.com/office/drawing/2014/main" id="{6ADD5A1F-CB30-42D5-B552-6334D4BEE751}"/>
              </a:ext>
            </a:extLst>
          </p:cNvPr>
          <p:cNvPicPr>
            <a:picLocks noChangeAspect="1"/>
          </p:cNvPicPr>
          <p:nvPr/>
        </p:nvPicPr>
        <p:blipFill>
          <a:blip r:embed="rId27"/>
          <a:stretch>
            <a:fillRect/>
          </a:stretch>
        </p:blipFill>
        <p:spPr>
          <a:xfrm>
            <a:off x="9575765" y="3734766"/>
            <a:ext cx="923388" cy="535298"/>
          </a:xfrm>
          <a:prstGeom prst="rect">
            <a:avLst/>
          </a:prstGeom>
        </p:spPr>
      </p:pic>
      <p:pic>
        <p:nvPicPr>
          <p:cNvPr id="32" name="Picture 31">
            <a:extLst>
              <a:ext uri="{FF2B5EF4-FFF2-40B4-BE49-F238E27FC236}">
                <a16:creationId xmlns:a16="http://schemas.microsoft.com/office/drawing/2014/main" id="{60EFD343-12D5-46CD-8D1B-BBFE4C4484AC}"/>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196105" y="3230448"/>
            <a:ext cx="470436" cy="658611"/>
          </a:xfrm>
          <a:prstGeom prst="rect">
            <a:avLst/>
          </a:prstGeom>
        </p:spPr>
      </p:pic>
      <p:pic>
        <p:nvPicPr>
          <p:cNvPr id="33" name="Picture 32">
            <a:extLst>
              <a:ext uri="{FF2B5EF4-FFF2-40B4-BE49-F238E27FC236}">
                <a16:creationId xmlns:a16="http://schemas.microsoft.com/office/drawing/2014/main" id="{88805820-5B18-4DCA-A33A-A9944982C0A8}"/>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203201" y="5750122"/>
            <a:ext cx="989362" cy="725532"/>
          </a:xfrm>
          <a:prstGeom prst="rect">
            <a:avLst/>
          </a:prstGeom>
        </p:spPr>
      </p:pic>
      <p:pic>
        <p:nvPicPr>
          <p:cNvPr id="34" name="Picture 33">
            <a:extLst>
              <a:ext uri="{FF2B5EF4-FFF2-40B4-BE49-F238E27FC236}">
                <a16:creationId xmlns:a16="http://schemas.microsoft.com/office/drawing/2014/main" id="{55498C16-B207-4A58-87AE-BF383648DF18}"/>
              </a:ext>
            </a:extLst>
          </p:cNvPr>
          <p:cNvPicPr>
            <a:picLocks noChangeAspect="1"/>
          </p:cNvPicPr>
          <p:nvPr/>
        </p:nvPicPr>
        <p:blipFill>
          <a:blip r:embed="rId30"/>
          <a:stretch>
            <a:fillRect/>
          </a:stretch>
        </p:blipFill>
        <p:spPr>
          <a:xfrm>
            <a:off x="9574087" y="5984909"/>
            <a:ext cx="1291431" cy="490744"/>
          </a:xfrm>
          <a:prstGeom prst="rect">
            <a:avLst/>
          </a:prstGeom>
        </p:spPr>
      </p:pic>
      <p:pic>
        <p:nvPicPr>
          <p:cNvPr id="35" name="Picture 34">
            <a:extLst>
              <a:ext uri="{FF2B5EF4-FFF2-40B4-BE49-F238E27FC236}">
                <a16:creationId xmlns:a16="http://schemas.microsoft.com/office/drawing/2014/main" id="{0CECBDF7-432A-49ED-A04D-9E755A87C25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133872" y="4602414"/>
            <a:ext cx="1778789" cy="378960"/>
          </a:xfrm>
          <a:prstGeom prst="rect">
            <a:avLst/>
          </a:prstGeom>
        </p:spPr>
      </p:pic>
      <p:pic>
        <p:nvPicPr>
          <p:cNvPr id="36" name="Picture 35">
            <a:extLst>
              <a:ext uri="{FF2B5EF4-FFF2-40B4-BE49-F238E27FC236}">
                <a16:creationId xmlns:a16="http://schemas.microsoft.com/office/drawing/2014/main" id="{ED56A646-635C-484D-87F2-27C4F0EA92C0}"/>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3601295" y="6110476"/>
            <a:ext cx="978153" cy="365177"/>
          </a:xfrm>
          <a:prstGeom prst="rect">
            <a:avLst/>
          </a:prstGeom>
        </p:spPr>
      </p:pic>
      <p:pic>
        <p:nvPicPr>
          <p:cNvPr id="37" name="Picture 36">
            <a:extLst>
              <a:ext uri="{FF2B5EF4-FFF2-40B4-BE49-F238E27FC236}">
                <a16:creationId xmlns:a16="http://schemas.microsoft.com/office/drawing/2014/main" id="{6251026B-51A4-4AE3-A35C-001CE89C99D4}"/>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244075" y="4419687"/>
            <a:ext cx="1068658" cy="334410"/>
          </a:xfrm>
          <a:prstGeom prst="rect">
            <a:avLst/>
          </a:prstGeom>
        </p:spPr>
      </p:pic>
      <p:pic>
        <p:nvPicPr>
          <p:cNvPr id="38" name="Picture 37">
            <a:extLst>
              <a:ext uri="{FF2B5EF4-FFF2-40B4-BE49-F238E27FC236}">
                <a16:creationId xmlns:a16="http://schemas.microsoft.com/office/drawing/2014/main" id="{841BDA5F-AC90-4B4E-8C2F-7CD91991611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2608156" y="2830713"/>
            <a:ext cx="502789" cy="366740"/>
          </a:xfrm>
          <a:prstGeom prst="rect">
            <a:avLst/>
          </a:prstGeom>
        </p:spPr>
      </p:pic>
      <p:pic>
        <p:nvPicPr>
          <p:cNvPr id="39" name="Picture 38">
            <a:extLst>
              <a:ext uri="{FF2B5EF4-FFF2-40B4-BE49-F238E27FC236}">
                <a16:creationId xmlns:a16="http://schemas.microsoft.com/office/drawing/2014/main" id="{5009A147-7F40-4DE1-BE37-CFD7D2CCA2C8}"/>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4081099" y="3973280"/>
            <a:ext cx="1216116" cy="273627"/>
          </a:xfrm>
          <a:prstGeom prst="rect">
            <a:avLst/>
          </a:prstGeom>
        </p:spPr>
      </p:pic>
      <p:pic>
        <p:nvPicPr>
          <p:cNvPr id="40" name="Picture 39">
            <a:extLst>
              <a:ext uri="{FF2B5EF4-FFF2-40B4-BE49-F238E27FC236}">
                <a16:creationId xmlns:a16="http://schemas.microsoft.com/office/drawing/2014/main" id="{DE4218B4-87B0-435D-9A69-A2F8B5E789C6}"/>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923332" y="5396790"/>
            <a:ext cx="630772" cy="364446"/>
          </a:xfrm>
          <a:prstGeom prst="rect">
            <a:avLst/>
          </a:prstGeom>
        </p:spPr>
      </p:pic>
      <p:pic>
        <p:nvPicPr>
          <p:cNvPr id="41" name="Picture 40">
            <a:extLst>
              <a:ext uri="{FF2B5EF4-FFF2-40B4-BE49-F238E27FC236}">
                <a16:creationId xmlns:a16="http://schemas.microsoft.com/office/drawing/2014/main" id="{B06FB008-41DA-4218-8C03-B75971991635}"/>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26029" y="3931873"/>
            <a:ext cx="649055" cy="174536"/>
          </a:xfrm>
          <a:prstGeom prst="rect">
            <a:avLst/>
          </a:prstGeom>
        </p:spPr>
      </p:pic>
      <p:pic>
        <p:nvPicPr>
          <p:cNvPr id="43" name="Picture 42">
            <a:extLst>
              <a:ext uri="{FF2B5EF4-FFF2-40B4-BE49-F238E27FC236}">
                <a16:creationId xmlns:a16="http://schemas.microsoft.com/office/drawing/2014/main" id="{1DCBCDAF-B594-40E4-A966-461C6057A4F2}"/>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2220865" y="4092214"/>
            <a:ext cx="1757081" cy="312005"/>
          </a:xfrm>
          <a:prstGeom prst="rect">
            <a:avLst/>
          </a:prstGeom>
        </p:spPr>
      </p:pic>
      <p:pic>
        <p:nvPicPr>
          <p:cNvPr id="44" name="Picture 43">
            <a:extLst>
              <a:ext uri="{FF2B5EF4-FFF2-40B4-BE49-F238E27FC236}">
                <a16:creationId xmlns:a16="http://schemas.microsoft.com/office/drawing/2014/main" id="{311C2D80-B3F6-44D2-BE07-E40EFEB71D3D}"/>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2054315" y="5827800"/>
            <a:ext cx="612833" cy="647853"/>
          </a:xfrm>
          <a:prstGeom prst="rect">
            <a:avLst/>
          </a:prstGeom>
        </p:spPr>
      </p:pic>
      <p:pic>
        <p:nvPicPr>
          <p:cNvPr id="45" name="Picture 44">
            <a:extLst>
              <a:ext uri="{FF2B5EF4-FFF2-40B4-BE49-F238E27FC236}">
                <a16:creationId xmlns:a16="http://schemas.microsoft.com/office/drawing/2014/main" id="{DF85E92C-79AD-47FE-BD43-E705B9F847C1}"/>
              </a:ext>
            </a:extLst>
          </p:cNvPr>
          <p:cNvPicPr>
            <a:picLocks noChangeAspect="1"/>
          </p:cNvPicPr>
          <p:nvPr/>
        </p:nvPicPr>
        <p:blipFill>
          <a:blip r:embed="rId40"/>
          <a:stretch>
            <a:fillRect/>
          </a:stretch>
        </p:blipFill>
        <p:spPr>
          <a:xfrm>
            <a:off x="3298070" y="5526677"/>
            <a:ext cx="1856547" cy="384112"/>
          </a:xfrm>
          <a:prstGeom prst="rect">
            <a:avLst/>
          </a:prstGeom>
        </p:spPr>
      </p:pic>
      <p:pic>
        <p:nvPicPr>
          <p:cNvPr id="46" name="Picture 45">
            <a:extLst>
              <a:ext uri="{FF2B5EF4-FFF2-40B4-BE49-F238E27FC236}">
                <a16:creationId xmlns:a16="http://schemas.microsoft.com/office/drawing/2014/main" id="{F706C27C-8752-4403-9154-D40F904108B1}"/>
              </a:ext>
            </a:extLst>
          </p:cNvPr>
          <p:cNvPicPr>
            <a:picLocks noChangeAspect="1"/>
          </p:cNvPicPr>
          <p:nvPr/>
        </p:nvPicPr>
        <p:blipFill>
          <a:blip r:embed="rId41"/>
          <a:stretch>
            <a:fillRect/>
          </a:stretch>
        </p:blipFill>
        <p:spPr>
          <a:xfrm>
            <a:off x="9529574" y="2664816"/>
            <a:ext cx="1331671" cy="612570"/>
          </a:xfrm>
          <a:prstGeom prst="rect">
            <a:avLst/>
          </a:prstGeom>
        </p:spPr>
      </p:pic>
      <p:pic>
        <p:nvPicPr>
          <p:cNvPr id="47" name="Picture 46">
            <a:extLst>
              <a:ext uri="{FF2B5EF4-FFF2-40B4-BE49-F238E27FC236}">
                <a16:creationId xmlns:a16="http://schemas.microsoft.com/office/drawing/2014/main" id="{133F5BD4-A3E6-48BA-8B93-095CF741DE1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929507" y="4322501"/>
            <a:ext cx="886737" cy="274128"/>
          </a:xfrm>
          <a:prstGeom prst="rect">
            <a:avLst/>
          </a:prstGeom>
        </p:spPr>
      </p:pic>
      <p:pic>
        <p:nvPicPr>
          <p:cNvPr id="48" name="Picture 47">
            <a:extLst>
              <a:ext uri="{FF2B5EF4-FFF2-40B4-BE49-F238E27FC236}">
                <a16:creationId xmlns:a16="http://schemas.microsoft.com/office/drawing/2014/main" id="{D4666911-E610-4102-84EA-10ADBF77B216}"/>
              </a:ext>
            </a:extLst>
          </p:cNvPr>
          <p:cNvPicPr>
            <a:picLocks noChangeAspect="1"/>
          </p:cNvPicPr>
          <p:nvPr/>
        </p:nvPicPr>
        <p:blipFill>
          <a:blip r:embed="rId42"/>
          <a:stretch>
            <a:fillRect/>
          </a:stretch>
        </p:blipFill>
        <p:spPr>
          <a:xfrm>
            <a:off x="7661373" y="2436302"/>
            <a:ext cx="1276330" cy="326741"/>
          </a:xfrm>
          <a:prstGeom prst="rect">
            <a:avLst/>
          </a:prstGeom>
        </p:spPr>
      </p:pic>
      <p:pic>
        <p:nvPicPr>
          <p:cNvPr id="49" name="Picture 48">
            <a:extLst>
              <a:ext uri="{FF2B5EF4-FFF2-40B4-BE49-F238E27FC236}">
                <a16:creationId xmlns:a16="http://schemas.microsoft.com/office/drawing/2014/main" id="{A9545AC1-5E6D-4783-AD06-30FF9CC58328}"/>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2527639" y="5162304"/>
            <a:ext cx="594205" cy="364760"/>
          </a:xfrm>
          <a:prstGeom prst="rect">
            <a:avLst/>
          </a:prstGeom>
        </p:spPr>
      </p:pic>
      <p:pic>
        <p:nvPicPr>
          <p:cNvPr id="50" name="Picture 49">
            <a:extLst>
              <a:ext uri="{FF2B5EF4-FFF2-40B4-BE49-F238E27FC236}">
                <a16:creationId xmlns:a16="http://schemas.microsoft.com/office/drawing/2014/main" id="{3AE1B5D0-B7E2-4AEB-8C89-46DE23CB3A80}"/>
              </a:ext>
            </a:extLst>
          </p:cNvPr>
          <p:cNvPicPr>
            <a:picLocks noChangeAspect="1"/>
          </p:cNvPicPr>
          <p:nvPr/>
        </p:nvPicPr>
        <p:blipFill>
          <a:blip r:embed="rId44"/>
          <a:stretch>
            <a:fillRect/>
          </a:stretch>
        </p:blipFill>
        <p:spPr>
          <a:xfrm>
            <a:off x="9852547" y="1938396"/>
            <a:ext cx="952252" cy="545958"/>
          </a:xfrm>
          <a:prstGeom prst="rect">
            <a:avLst/>
          </a:prstGeom>
        </p:spPr>
      </p:pic>
      <p:pic>
        <p:nvPicPr>
          <p:cNvPr id="51" name="Picture 50">
            <a:extLst>
              <a:ext uri="{FF2B5EF4-FFF2-40B4-BE49-F238E27FC236}">
                <a16:creationId xmlns:a16="http://schemas.microsoft.com/office/drawing/2014/main" id="{F011FF17-B746-401F-9E21-F2C72D47E427}"/>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5223177" y="6069353"/>
            <a:ext cx="1374650" cy="406301"/>
          </a:xfrm>
          <a:prstGeom prst="rect">
            <a:avLst/>
          </a:prstGeom>
        </p:spPr>
      </p:pic>
      <p:pic>
        <p:nvPicPr>
          <p:cNvPr id="52" name="Picture 51">
            <a:extLst>
              <a:ext uri="{FF2B5EF4-FFF2-40B4-BE49-F238E27FC236}">
                <a16:creationId xmlns:a16="http://schemas.microsoft.com/office/drawing/2014/main" id="{D6A1B212-D165-4B6A-B533-B9BB4215C071}"/>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3335236" y="2851863"/>
            <a:ext cx="365665" cy="365665"/>
          </a:xfrm>
          <a:prstGeom prst="rect">
            <a:avLst/>
          </a:prstGeom>
        </p:spPr>
      </p:pic>
      <p:pic>
        <p:nvPicPr>
          <p:cNvPr id="53" name="Picture 52">
            <a:extLst>
              <a:ext uri="{FF2B5EF4-FFF2-40B4-BE49-F238E27FC236}">
                <a16:creationId xmlns:a16="http://schemas.microsoft.com/office/drawing/2014/main" id="{F5C0BA52-7A90-427C-9897-7219AF723E97}"/>
              </a:ext>
            </a:extLst>
          </p:cNvPr>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920039" y="4910162"/>
            <a:ext cx="1654633" cy="183266"/>
          </a:xfrm>
          <a:prstGeom prst="rect">
            <a:avLst/>
          </a:prstGeom>
        </p:spPr>
      </p:pic>
      <p:pic>
        <p:nvPicPr>
          <p:cNvPr id="54" name="Picture 53">
            <a:extLst>
              <a:ext uri="{FF2B5EF4-FFF2-40B4-BE49-F238E27FC236}">
                <a16:creationId xmlns:a16="http://schemas.microsoft.com/office/drawing/2014/main" id="{045F8758-2B86-4575-8C40-BD2760945689}"/>
              </a:ext>
            </a:extLst>
          </p:cNvPr>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2794858" y="4634076"/>
            <a:ext cx="1042145" cy="182832"/>
          </a:xfrm>
          <a:prstGeom prst="rect">
            <a:avLst/>
          </a:prstGeom>
        </p:spPr>
      </p:pic>
      <p:pic>
        <p:nvPicPr>
          <p:cNvPr id="55" name="Picture 54">
            <a:extLst>
              <a:ext uri="{FF2B5EF4-FFF2-40B4-BE49-F238E27FC236}">
                <a16:creationId xmlns:a16="http://schemas.microsoft.com/office/drawing/2014/main" id="{60D784F3-38D5-43CD-AEFC-45DD694AB96A}"/>
              </a:ext>
            </a:extLst>
          </p:cNvPr>
          <p:cNvPicPr>
            <a:picLocks noChangeAspect="1"/>
          </p:cNvPicPr>
          <p:nvPr/>
        </p:nvPicPr>
        <p:blipFill>
          <a:blip r:embed="rId49"/>
          <a:stretch>
            <a:fillRect/>
          </a:stretch>
        </p:blipFill>
        <p:spPr>
          <a:xfrm>
            <a:off x="3052396" y="3496250"/>
            <a:ext cx="1000826" cy="477030"/>
          </a:xfrm>
          <a:prstGeom prst="rect">
            <a:avLst/>
          </a:prstGeom>
        </p:spPr>
      </p:pic>
      <p:pic>
        <p:nvPicPr>
          <p:cNvPr id="56" name="Picture 55">
            <a:extLst>
              <a:ext uri="{FF2B5EF4-FFF2-40B4-BE49-F238E27FC236}">
                <a16:creationId xmlns:a16="http://schemas.microsoft.com/office/drawing/2014/main" id="{B6B231F5-ADE8-491E-98C2-B1FCBA6AF70C}"/>
              </a:ext>
            </a:extLst>
          </p:cNvPr>
          <p:cNvPicPr>
            <a:picLocks noChangeAspect="1"/>
          </p:cNvPicPr>
          <p:nvPr/>
        </p:nvPicPr>
        <p:blipFill>
          <a:blip r:embed="rId50"/>
          <a:stretch>
            <a:fillRect/>
          </a:stretch>
        </p:blipFill>
        <p:spPr>
          <a:xfrm>
            <a:off x="960333" y="3182031"/>
            <a:ext cx="978158" cy="427944"/>
          </a:xfrm>
          <a:prstGeom prst="rect">
            <a:avLst/>
          </a:prstGeom>
        </p:spPr>
      </p:pic>
      <p:pic>
        <p:nvPicPr>
          <p:cNvPr id="1026" name="Picture 2" descr="DesignStudio creates new logo for Airbnb">
            <a:extLst>
              <a:ext uri="{FF2B5EF4-FFF2-40B4-BE49-F238E27FC236}">
                <a16:creationId xmlns:a16="http://schemas.microsoft.com/office/drawing/2014/main" id="{870A56C7-6CA1-F94B-05D6-8E28A9E6C5C6}"/>
              </a:ext>
            </a:extLst>
          </p:cNvPr>
          <p:cNvPicPr>
            <a:picLocks noChangeAspect="1" noChangeArrowheads="1"/>
          </p:cNvPicPr>
          <p:nvPr/>
        </p:nvPicPr>
        <p:blipFill>
          <a:blip r:embed="rId51" cstate="print">
            <a:extLst>
              <a:ext uri="{28A0092B-C50C-407E-A947-70E740481C1C}">
                <a14:useLocalDpi xmlns:a14="http://schemas.microsoft.com/office/drawing/2010/main"/>
              </a:ext>
            </a:extLst>
          </a:blip>
          <a:srcRect/>
          <a:stretch>
            <a:fillRect/>
          </a:stretch>
        </p:blipFill>
        <p:spPr bwMode="auto">
          <a:xfrm>
            <a:off x="5216426" y="1767089"/>
            <a:ext cx="685338" cy="685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ber down? Current status and problems | Downdetector">
            <a:extLst>
              <a:ext uri="{FF2B5EF4-FFF2-40B4-BE49-F238E27FC236}">
                <a16:creationId xmlns:a16="http://schemas.microsoft.com/office/drawing/2014/main" id="{37B12928-F781-24B1-603C-F4399C00D743}"/>
              </a:ext>
            </a:extLst>
          </p:cNvPr>
          <p:cNvPicPr>
            <a:picLocks noChangeAspect="1" noChangeArrowheads="1"/>
          </p:cNvPicPr>
          <p:nvPr/>
        </p:nvPicPr>
        <p:blipFill>
          <a:blip r:embed="rId52" cstate="print">
            <a:extLst>
              <a:ext uri="{28A0092B-C50C-407E-A947-70E740481C1C}">
                <a14:useLocalDpi xmlns:a14="http://schemas.microsoft.com/office/drawing/2010/main"/>
              </a:ext>
            </a:extLst>
          </a:blip>
          <a:srcRect/>
          <a:stretch>
            <a:fillRect/>
          </a:stretch>
        </p:blipFill>
        <p:spPr bwMode="auto">
          <a:xfrm>
            <a:off x="8431772" y="3723148"/>
            <a:ext cx="804462" cy="804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psiCo to cease snacks production in Philippines - Just Food">
            <a:extLst>
              <a:ext uri="{FF2B5EF4-FFF2-40B4-BE49-F238E27FC236}">
                <a16:creationId xmlns:a16="http://schemas.microsoft.com/office/drawing/2014/main" id="{1440BD58-60A3-B537-512C-1A1ADF9E27EF}"/>
              </a:ext>
            </a:extLst>
          </p:cNvPr>
          <p:cNvPicPr>
            <a:picLocks noChangeAspect="1" noChangeArrowheads="1"/>
          </p:cNvPicPr>
          <p:nvPr/>
        </p:nvPicPr>
        <p:blipFill>
          <a:blip r:embed="rId53">
            <a:extLst>
              <a:ext uri="{28A0092B-C50C-407E-A947-70E740481C1C}">
                <a14:useLocalDpi xmlns:a14="http://schemas.microsoft.com/office/drawing/2010/main"/>
              </a:ext>
            </a:extLst>
          </a:blip>
          <a:srcRect/>
          <a:stretch>
            <a:fillRect/>
          </a:stretch>
        </p:blipFill>
        <p:spPr bwMode="auto">
          <a:xfrm>
            <a:off x="4244076" y="4746285"/>
            <a:ext cx="1184460" cy="788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B00DDC2-9DC4-40CE-3C8E-2A396A458BC1}"/>
              </a:ext>
            </a:extLst>
          </p:cNvPr>
          <p:cNvPicPr>
            <a:picLocks noChangeAspect="1" noChangeArrowheads="1"/>
          </p:cNvPicPr>
          <p:nvPr/>
        </p:nvPicPr>
        <p:blipFill>
          <a:blip r:embed="rId54" cstate="print">
            <a:extLst>
              <a:ext uri="{28A0092B-C50C-407E-A947-70E740481C1C}">
                <a14:useLocalDpi xmlns:a14="http://schemas.microsoft.com/office/drawing/2010/main"/>
              </a:ext>
            </a:extLst>
          </a:blip>
          <a:srcRect/>
          <a:stretch>
            <a:fillRect/>
          </a:stretch>
        </p:blipFill>
        <p:spPr bwMode="auto">
          <a:xfrm>
            <a:off x="966449" y="1849069"/>
            <a:ext cx="1484398" cy="5304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MR Healthtech | Commercial League">
            <a:extLst>
              <a:ext uri="{FF2B5EF4-FFF2-40B4-BE49-F238E27FC236}">
                <a16:creationId xmlns:a16="http://schemas.microsoft.com/office/drawing/2014/main" id="{DC0F2859-0C48-0CEE-7239-4895B0F05B4F}"/>
              </a:ext>
            </a:extLst>
          </p:cNvPr>
          <p:cNvPicPr>
            <a:picLocks noChangeAspect="1" noChangeArrowheads="1"/>
          </p:cNvPicPr>
          <p:nvPr/>
        </p:nvPicPr>
        <p:blipFill>
          <a:blip r:embed="rId55" cstate="print">
            <a:extLst>
              <a:ext uri="{28A0092B-C50C-407E-A947-70E740481C1C}">
                <a14:useLocalDpi xmlns:a14="http://schemas.microsoft.com/office/drawing/2010/main"/>
              </a:ext>
            </a:extLst>
          </a:blip>
          <a:srcRect/>
          <a:stretch>
            <a:fillRect/>
          </a:stretch>
        </p:blipFill>
        <p:spPr bwMode="auto">
          <a:xfrm>
            <a:off x="5565703" y="4606752"/>
            <a:ext cx="1287226" cy="36127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Wyndham Rewards Named Best Hotel Loyalty Program for Fifth Consecutive Year  by Readers of USA TODAY">
            <a:extLst>
              <a:ext uri="{FF2B5EF4-FFF2-40B4-BE49-F238E27FC236}">
                <a16:creationId xmlns:a16="http://schemas.microsoft.com/office/drawing/2014/main" id="{E27F22FF-FBB8-7E3D-6F64-061C83FF641E}"/>
              </a:ext>
            </a:extLst>
          </p:cNvPr>
          <p:cNvPicPr>
            <a:picLocks noChangeAspect="1" noChangeArrowheads="1"/>
          </p:cNvPicPr>
          <p:nvPr/>
        </p:nvPicPr>
        <p:blipFill>
          <a:blip r:embed="rId56" cstate="print">
            <a:extLst>
              <a:ext uri="{28A0092B-C50C-407E-A947-70E740481C1C}">
                <a14:useLocalDpi xmlns:a14="http://schemas.microsoft.com/office/drawing/2010/main"/>
              </a:ext>
            </a:extLst>
          </a:blip>
          <a:srcRect/>
          <a:stretch>
            <a:fillRect/>
          </a:stretch>
        </p:blipFill>
        <p:spPr bwMode="auto">
          <a:xfrm>
            <a:off x="7069819" y="3473810"/>
            <a:ext cx="1135773" cy="5935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eos Health - Wikipedia">
            <a:extLst>
              <a:ext uri="{FF2B5EF4-FFF2-40B4-BE49-F238E27FC236}">
                <a16:creationId xmlns:a16="http://schemas.microsoft.com/office/drawing/2014/main" id="{57EB8C68-00E2-2881-782B-F3CC939497A0}"/>
              </a:ext>
            </a:extLst>
          </p:cNvPr>
          <p:cNvPicPr>
            <a:picLocks noChangeAspect="1" noChangeArrowheads="1"/>
          </p:cNvPicPr>
          <p:nvPr/>
        </p:nvPicPr>
        <p:blipFill>
          <a:blip r:embed="rId57" cstate="print">
            <a:extLst>
              <a:ext uri="{28A0092B-C50C-407E-A947-70E740481C1C}">
                <a14:useLocalDpi xmlns:a14="http://schemas.microsoft.com/office/drawing/2010/main"/>
              </a:ext>
            </a:extLst>
          </a:blip>
          <a:srcRect/>
          <a:stretch>
            <a:fillRect/>
          </a:stretch>
        </p:blipFill>
        <p:spPr bwMode="auto">
          <a:xfrm>
            <a:off x="7820460" y="2884814"/>
            <a:ext cx="1020620" cy="45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7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83012-AFE2-4020-8BB3-C6C52D49EB68}"/>
              </a:ext>
            </a:extLst>
          </p:cNvPr>
          <p:cNvSpPr>
            <a:spLocks noGrp="1"/>
          </p:cNvSpPr>
          <p:nvPr>
            <p:ph type="title"/>
          </p:nvPr>
        </p:nvSpPr>
        <p:spPr/>
        <p:txBody>
          <a:bodyPr/>
          <a:lstStyle/>
          <a:p>
            <a:r>
              <a:rPr lang="en-US" altLang="zh-CN" sz="2400" dirty="0">
                <a:latin typeface="微软雅黑" panose="020B0503020204020204" pitchFamily="34" charset="-122"/>
                <a:ea typeface="微软雅黑" panose="020B0503020204020204" pitchFamily="34" charset="-122"/>
              </a:rPr>
              <a:t>Gartner</a:t>
            </a:r>
            <a:r>
              <a:rPr lang="zh-CN" altLang="en-US" sz="2400" dirty="0">
                <a:latin typeface="微软雅黑" panose="020B0503020204020204" pitchFamily="34" charset="-122"/>
                <a:ea typeface="微软雅黑" panose="020B0503020204020204" pitchFamily="34" charset="-122"/>
              </a:rPr>
              <a:t>评价</a:t>
            </a:r>
            <a:endParaRPr lang="zh-CN" altLang="en-US" dirty="0"/>
          </a:p>
        </p:txBody>
      </p:sp>
      <p:sp>
        <p:nvSpPr>
          <p:cNvPr id="4" name="Footer Placeholder 3">
            <a:extLst>
              <a:ext uri="{FF2B5EF4-FFF2-40B4-BE49-F238E27FC236}">
                <a16:creationId xmlns:a16="http://schemas.microsoft.com/office/drawing/2014/main" id="{AE69CB8B-F637-4964-A8F2-DA3C71F08E38}"/>
              </a:ext>
            </a:extLst>
          </p:cNvPr>
          <p:cNvSpPr>
            <a:spLocks noGrp="1"/>
          </p:cNvSpPr>
          <p:nvPr>
            <p:ph type="ftr" sz="quarter" idx="46"/>
          </p:nvPr>
        </p:nvSpPr>
        <p:spPr/>
        <p:txBody>
          <a:bodyPr/>
          <a:lstStyle/>
          <a:p>
            <a:r>
              <a:rPr lang="en-US"/>
              <a:t>Copyright © 2023, Oracle and/or its affiliates</a:t>
            </a:r>
            <a:endParaRPr lang="en-US" dirty="0"/>
          </a:p>
        </p:txBody>
      </p:sp>
      <p:pic>
        <p:nvPicPr>
          <p:cNvPr id="5" name="Picture 4">
            <a:extLst>
              <a:ext uri="{FF2B5EF4-FFF2-40B4-BE49-F238E27FC236}">
                <a16:creationId xmlns:a16="http://schemas.microsoft.com/office/drawing/2014/main" id="{24B78569-5796-4730-AF86-352E1DE5A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29" y="1169307"/>
            <a:ext cx="3781896" cy="1963989"/>
          </a:xfrm>
          <a:prstGeom prst="rect">
            <a:avLst/>
          </a:prstGeom>
          <a:noFill/>
          <a:ln>
            <a:solidFill>
              <a:schemeClr val="tx2">
                <a:lumMod val="20000"/>
                <a:lumOff val="80000"/>
              </a:schemeClr>
            </a:solidFill>
          </a:ln>
        </p:spPr>
      </p:pic>
      <p:pic>
        <p:nvPicPr>
          <p:cNvPr id="7" name="Picture 6">
            <a:extLst>
              <a:ext uri="{FF2B5EF4-FFF2-40B4-BE49-F238E27FC236}">
                <a16:creationId xmlns:a16="http://schemas.microsoft.com/office/drawing/2014/main" id="{5C7DFB70-6C65-42B1-BEBF-843D8CD754DD}"/>
              </a:ext>
            </a:extLst>
          </p:cNvPr>
          <p:cNvPicPr>
            <a:picLocks noChangeAspect="1"/>
          </p:cNvPicPr>
          <p:nvPr/>
        </p:nvPicPr>
        <p:blipFill>
          <a:blip r:embed="rId3"/>
          <a:stretch>
            <a:fillRect/>
          </a:stretch>
        </p:blipFill>
        <p:spPr>
          <a:xfrm>
            <a:off x="5031215" y="1580093"/>
            <a:ext cx="4938171" cy="1680481"/>
          </a:xfrm>
          <a:prstGeom prst="rect">
            <a:avLst/>
          </a:prstGeom>
          <a:noFill/>
          <a:ln>
            <a:noFill/>
          </a:ln>
        </p:spPr>
      </p:pic>
      <p:pic>
        <p:nvPicPr>
          <p:cNvPr id="8" name="Picture 7">
            <a:extLst>
              <a:ext uri="{FF2B5EF4-FFF2-40B4-BE49-F238E27FC236}">
                <a16:creationId xmlns:a16="http://schemas.microsoft.com/office/drawing/2014/main" id="{9D10A4CD-B671-4979-8FC9-4F906CFD3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215" y="3429000"/>
            <a:ext cx="4971719" cy="1618358"/>
          </a:xfrm>
          <a:prstGeom prst="rect">
            <a:avLst/>
          </a:prstGeom>
          <a:noFill/>
          <a:ln>
            <a:solidFill>
              <a:schemeClr val="tx2">
                <a:lumMod val="20000"/>
                <a:lumOff val="80000"/>
              </a:schemeClr>
            </a:solidFill>
          </a:ln>
        </p:spPr>
      </p:pic>
      <p:pic>
        <p:nvPicPr>
          <p:cNvPr id="10" name="Picture 9">
            <a:extLst>
              <a:ext uri="{FF2B5EF4-FFF2-40B4-BE49-F238E27FC236}">
                <a16:creationId xmlns:a16="http://schemas.microsoft.com/office/drawing/2014/main" id="{9E6E3654-F027-4AD7-9552-7204F84CCB5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06629" y="3157923"/>
            <a:ext cx="3781895" cy="3538773"/>
          </a:xfrm>
          <a:prstGeom prst="rect">
            <a:avLst/>
          </a:prstGeom>
        </p:spPr>
      </p:pic>
      <p:grpSp>
        <p:nvGrpSpPr>
          <p:cNvPr id="13" name="Group 12">
            <a:extLst>
              <a:ext uri="{FF2B5EF4-FFF2-40B4-BE49-F238E27FC236}">
                <a16:creationId xmlns:a16="http://schemas.microsoft.com/office/drawing/2014/main" id="{2460CB06-2A80-4AA2-ABF6-99A65ADAB938}"/>
              </a:ext>
            </a:extLst>
          </p:cNvPr>
          <p:cNvGrpSpPr/>
          <p:nvPr/>
        </p:nvGrpSpPr>
        <p:grpSpPr>
          <a:xfrm>
            <a:off x="6247456" y="5129641"/>
            <a:ext cx="5743883" cy="1371610"/>
            <a:chOff x="4835617" y="5486390"/>
            <a:chExt cx="5743883" cy="1371610"/>
          </a:xfrm>
        </p:grpSpPr>
        <p:sp>
          <p:nvSpPr>
            <p:cNvPr id="11" name="Rectangle 10">
              <a:extLst>
                <a:ext uri="{FF2B5EF4-FFF2-40B4-BE49-F238E27FC236}">
                  <a16:creationId xmlns:a16="http://schemas.microsoft.com/office/drawing/2014/main" id="{2CEAA885-5C38-4B66-87EA-F3AF69172025}"/>
                </a:ext>
              </a:extLst>
            </p:cNvPr>
            <p:cNvSpPr/>
            <p:nvPr/>
          </p:nvSpPr>
          <p:spPr>
            <a:xfrm>
              <a:off x="6301076" y="5486390"/>
              <a:ext cx="4278424" cy="137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mn-ea"/>
                </a:rPr>
                <a:t>凭借 </a:t>
              </a:r>
              <a:r>
                <a:rPr lang="en-US" altLang="zh-CN" sz="1600" b="1" dirty="0">
                  <a:solidFill>
                    <a:schemeClr val="tx1"/>
                  </a:solidFill>
                  <a:latin typeface="+mn-ea"/>
                </a:rPr>
                <a:t>Oracle APEX</a:t>
              </a:r>
              <a:r>
                <a:rPr lang="zh-CN" altLang="en-US" sz="1600" dirty="0">
                  <a:solidFill>
                    <a:schemeClr val="tx1"/>
                  </a:solidFill>
                  <a:latin typeface="+mn-ea"/>
                </a:rPr>
                <a:t>，</a:t>
              </a:r>
              <a:r>
                <a:rPr lang="en-US" altLang="zh-CN" sz="1600" dirty="0">
                  <a:solidFill>
                    <a:schemeClr val="tx1"/>
                  </a:solidFill>
                  <a:latin typeface="+mn-ea"/>
                </a:rPr>
                <a:t>Oracle </a:t>
              </a:r>
              <a:r>
                <a:rPr lang="zh-CN" altLang="en-US" sz="1600" dirty="0">
                  <a:solidFill>
                    <a:schemeClr val="tx1"/>
                  </a:solidFill>
                  <a:latin typeface="+mn-ea"/>
                </a:rPr>
                <a:t>荣获 </a:t>
              </a:r>
              <a:r>
                <a:rPr lang="en-US" altLang="zh-CN" sz="1600" dirty="0">
                  <a:solidFill>
                    <a:schemeClr val="tx1"/>
                  </a:solidFill>
                  <a:latin typeface="+mn-ea"/>
                </a:rPr>
                <a:t>2022 </a:t>
              </a:r>
              <a:r>
                <a:rPr lang="zh-CN" altLang="en-US" sz="1600" dirty="0">
                  <a:solidFill>
                    <a:schemeClr val="tx1"/>
                  </a:solidFill>
                  <a:latin typeface="+mn-ea"/>
                </a:rPr>
                <a:t>年 </a:t>
              </a:r>
              <a:r>
                <a:rPr lang="en-US" altLang="zh-CN" sz="1600" dirty="0">
                  <a:solidFill>
                    <a:schemeClr val="tx1"/>
                  </a:solidFill>
                  <a:latin typeface="+mn-ea"/>
                </a:rPr>
                <a:t>Gartner</a:t>
              </a:r>
              <a:r>
                <a:rPr lang="en-US" altLang="zh-CN" sz="1600" baseline="30000" dirty="0">
                  <a:solidFill>
                    <a:schemeClr val="tx1"/>
                  </a:solidFill>
                  <a:latin typeface="+mn-ea"/>
                </a:rPr>
                <a:t>®</a:t>
              </a:r>
              <a:r>
                <a:rPr lang="zh-CN" altLang="en-US" sz="1600" dirty="0">
                  <a:solidFill>
                    <a:schemeClr val="tx1"/>
                  </a:solidFill>
                  <a:latin typeface="+mn-ea"/>
                </a:rPr>
                <a:t> </a:t>
              </a:r>
              <a:r>
                <a:rPr lang="en-US" altLang="zh-CN" sz="1600" dirty="0">
                  <a:solidFill>
                    <a:schemeClr val="tx1"/>
                  </a:solidFill>
                  <a:latin typeface="+mn-ea"/>
                </a:rPr>
                <a:t>Peer Insights</a:t>
              </a:r>
              <a:r>
                <a:rPr lang="zh-CN" altLang="en-US" sz="1600" baseline="30000" dirty="0">
                  <a:solidFill>
                    <a:schemeClr val="tx1"/>
                  </a:solidFill>
                  <a:latin typeface="+mn-ea"/>
                </a:rPr>
                <a:t>™</a:t>
              </a:r>
              <a:r>
                <a:rPr lang="zh-CN" altLang="en-US" sz="1600" dirty="0">
                  <a:solidFill>
                    <a:schemeClr val="tx1"/>
                  </a:solidFill>
                  <a:latin typeface="+mn-ea"/>
                </a:rPr>
                <a:t> 企业级低代码应用平台“客户之声”荣誉称号！</a:t>
              </a:r>
            </a:p>
          </p:txBody>
        </p:sp>
        <p:pic>
          <p:nvPicPr>
            <p:cNvPr id="12" name="Picture 11">
              <a:extLst>
                <a:ext uri="{FF2B5EF4-FFF2-40B4-BE49-F238E27FC236}">
                  <a16:creationId xmlns:a16="http://schemas.microsoft.com/office/drawing/2014/main" id="{431ACAAB-DF03-45B5-A8CA-571916F4FF8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35617" y="5712821"/>
              <a:ext cx="1431139" cy="1145179"/>
            </a:xfrm>
            <a:prstGeom prst="rect">
              <a:avLst/>
            </a:prstGeom>
          </p:spPr>
        </p:pic>
      </p:grpSp>
    </p:spTree>
    <p:extLst>
      <p:ext uri="{BB962C8B-B14F-4D97-AF65-F5344CB8AC3E}">
        <p14:creationId xmlns:p14="http://schemas.microsoft.com/office/powerpoint/2010/main" val="216839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zh-CN" altLang="en-US" dirty="0"/>
              <a:t>功能详解</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r>
              <a:rPr lang="zh-CN" altLang="en-US" sz="1200" dirty="0"/>
              <a:t>极致的开发体验</a:t>
            </a:r>
            <a:endParaRPr lang="en-US" altLang="zh-CN" sz="1200" dirty="0"/>
          </a:p>
          <a:p>
            <a:pPr marL="171399" indent="-171399">
              <a:buFont typeface="Arial" panose="020B0604020202020204" pitchFamily="34" charset="0"/>
              <a:buChar char="•"/>
            </a:pPr>
            <a:r>
              <a:rPr lang="zh-CN" altLang="en-US" sz="1200" dirty="0"/>
              <a:t>为什么使用</a:t>
            </a:r>
            <a:r>
              <a:rPr lang="en-US" altLang="zh-CN" sz="1200" dirty="0"/>
              <a:t>APEX</a:t>
            </a:r>
            <a:r>
              <a:rPr lang="zh-CN" altLang="en-US" sz="1200" dirty="0"/>
              <a:t>有快速交付应用的能力？</a:t>
            </a:r>
            <a:endParaRPr lang="en-US" altLang="zh-CN" sz="1200" dirty="0"/>
          </a:p>
          <a:p>
            <a:pPr marL="171399" indent="-171399">
              <a:buFont typeface="Arial" panose="020B0604020202020204" pitchFamily="34" charset="0"/>
              <a:buChar char="•"/>
            </a:pPr>
            <a:r>
              <a:rPr lang="zh-CN" altLang="en-US" sz="1200" dirty="0"/>
              <a:t>丰富的报表功能</a:t>
            </a:r>
            <a:endParaRPr lang="en-US" altLang="zh-CN" sz="1200" dirty="0"/>
          </a:p>
          <a:p>
            <a:pPr marL="171399" indent="-171399">
              <a:buFont typeface="Arial" panose="020B0604020202020204" pitchFamily="34" charset="0"/>
              <a:buChar char="•"/>
            </a:pPr>
            <a:r>
              <a:rPr lang="zh-CN" altLang="en-US" sz="1200" dirty="0"/>
              <a:t>强大的绘制图表功能</a:t>
            </a:r>
            <a:endParaRPr lang="en-US" altLang="zh-CN" sz="1200" dirty="0"/>
          </a:p>
          <a:p>
            <a:pPr marL="171399" indent="-171399">
              <a:buFont typeface="Arial" panose="020B0604020202020204" pitchFamily="34" charset="0"/>
              <a:buChar char="•"/>
            </a:pPr>
            <a:r>
              <a:rPr lang="en-US" sz="1200" dirty="0"/>
              <a:t>…</a:t>
            </a:r>
          </a:p>
          <a:p>
            <a:pPr marL="171399" indent="-171399">
              <a:buFont typeface="Arial" panose="020B0604020202020204" pitchFamily="34" charset="0"/>
              <a:buChar char="•"/>
            </a:pPr>
            <a:r>
              <a:rPr lang="en-US" sz="1200" dirty="0"/>
              <a:t>…</a:t>
            </a:r>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55177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 Teams&#10;&#10;Description automatically generated">
            <a:extLst>
              <a:ext uri="{FF2B5EF4-FFF2-40B4-BE49-F238E27FC236}">
                <a16:creationId xmlns:a16="http://schemas.microsoft.com/office/drawing/2014/main" id="{117A7F86-6818-48AF-A48B-4E4DA95462FE}"/>
              </a:ext>
            </a:extLst>
          </p:cNvPr>
          <p:cNvPicPr>
            <a:picLocks noChangeAspect="1"/>
          </p:cNvPicPr>
          <p:nvPr/>
        </p:nvPicPr>
        <p:blipFill>
          <a:blip r:embed="rId2"/>
          <a:stretch>
            <a:fillRect/>
          </a:stretch>
        </p:blipFill>
        <p:spPr>
          <a:xfrm>
            <a:off x="768675" y="1823122"/>
            <a:ext cx="5082740" cy="4078898"/>
          </a:xfrm>
          <a:prstGeom prst="rect">
            <a:avLst/>
          </a:prstGeom>
          <a:noFill/>
        </p:spPr>
      </p:pic>
      <p:sp>
        <p:nvSpPr>
          <p:cNvPr id="10" name="TextBox 9">
            <a:extLst>
              <a:ext uri="{FF2B5EF4-FFF2-40B4-BE49-F238E27FC236}">
                <a16:creationId xmlns:a16="http://schemas.microsoft.com/office/drawing/2014/main" id="{A47E7E3D-AEDA-4262-BD7A-ABF8F9219AEF}"/>
              </a:ext>
            </a:extLst>
          </p:cNvPr>
          <p:cNvSpPr txBox="1"/>
          <p:nvPr/>
        </p:nvSpPr>
        <p:spPr>
          <a:xfrm>
            <a:off x="6337410" y="1608575"/>
            <a:ext cx="5082740" cy="4507992"/>
          </a:xfrm>
          <a:prstGeom prst="rect">
            <a:avLst/>
          </a:prstGeom>
          <a:noFill/>
        </p:spPr>
        <p:txBody>
          <a:bodyPr vert="horz" lIns="0" tIns="0" rIns="0" bIns="0" rtlCol="0">
            <a:normAutofit/>
          </a:bodyPr>
          <a:lstStyle/>
          <a:p>
            <a:pPr marL="285750" indent="-285750" defTabSz="914126">
              <a:lnSpc>
                <a:spcPct val="95000"/>
              </a:lnSpc>
              <a:spcAft>
                <a:spcPts val="600"/>
              </a:spcAft>
              <a:buFont typeface="Wingdings" panose="05000000000000000000" pitchFamily="2" charset="2"/>
              <a:buChar char="n"/>
            </a:pPr>
            <a:r>
              <a:rPr lang="zh-CN" altLang="en-US" sz="1799" dirty="0"/>
              <a:t>直观的开发人员体验</a:t>
            </a:r>
            <a:endParaRPr lang="en-US" altLang="zh-CN" sz="1799" dirty="0"/>
          </a:p>
          <a:p>
            <a:pPr lvl="1" defTabSz="914126">
              <a:lnSpc>
                <a:spcPct val="95000"/>
              </a:lnSpc>
              <a:spcAft>
                <a:spcPts val="600"/>
              </a:spcAft>
            </a:pPr>
            <a:r>
              <a:rPr lang="zh-CN" altLang="en-US" sz="1799" dirty="0"/>
              <a:t>直观一致的图形化开发用户界面</a:t>
            </a:r>
            <a:endParaRPr lang="en-US" altLang="zh-CN" sz="1799" dirty="0"/>
          </a:p>
          <a:p>
            <a:pPr lvl="1" defTabSz="914126">
              <a:lnSpc>
                <a:spcPct val="95000"/>
              </a:lnSpc>
              <a:spcAft>
                <a:spcPts val="600"/>
              </a:spcAft>
            </a:pPr>
            <a:endParaRPr lang="en-US" altLang="zh-CN" sz="1799" dirty="0"/>
          </a:p>
          <a:p>
            <a:pPr marL="285750" indent="-285750" defTabSz="914126">
              <a:lnSpc>
                <a:spcPct val="95000"/>
              </a:lnSpc>
              <a:spcAft>
                <a:spcPts val="600"/>
              </a:spcAft>
              <a:buFont typeface="Wingdings" panose="05000000000000000000" pitchFamily="2" charset="2"/>
              <a:buChar char="n"/>
            </a:pPr>
            <a:r>
              <a:rPr lang="zh-CN" altLang="en-US" sz="1799" dirty="0"/>
              <a:t>简单的页面设计</a:t>
            </a:r>
            <a:endParaRPr lang="en-US" altLang="zh-CN" sz="1799" dirty="0"/>
          </a:p>
          <a:p>
            <a:pPr lvl="1" defTabSz="914126">
              <a:lnSpc>
                <a:spcPct val="95000"/>
              </a:lnSpc>
              <a:spcAft>
                <a:spcPts val="600"/>
              </a:spcAft>
            </a:pPr>
            <a:r>
              <a:rPr lang="zh-CN" altLang="en-US" sz="1799" dirty="0"/>
              <a:t>采用易于使用的拖放式页面设计</a:t>
            </a:r>
            <a:endParaRPr lang="en-US" altLang="zh-CN" sz="1799" dirty="0"/>
          </a:p>
          <a:p>
            <a:pPr lvl="1" defTabSz="914126">
              <a:lnSpc>
                <a:spcPct val="95000"/>
              </a:lnSpc>
              <a:spcAft>
                <a:spcPts val="600"/>
              </a:spcAft>
            </a:pPr>
            <a:endParaRPr lang="en-US" altLang="zh-CN" sz="1799" dirty="0"/>
          </a:p>
          <a:p>
            <a:pPr marL="285750" indent="-285750" defTabSz="914126">
              <a:lnSpc>
                <a:spcPct val="95000"/>
              </a:lnSpc>
              <a:spcAft>
                <a:spcPts val="600"/>
              </a:spcAft>
              <a:buFont typeface="Wingdings" panose="05000000000000000000" pitchFamily="2" charset="2"/>
              <a:buChar char="n"/>
            </a:pPr>
            <a:r>
              <a:rPr lang="zh-CN" altLang="en-US" sz="1799" dirty="0"/>
              <a:t>出色的</a:t>
            </a:r>
            <a:r>
              <a:rPr lang="en-US" altLang="zh-CN" sz="1799" dirty="0"/>
              <a:t>UI</a:t>
            </a:r>
          </a:p>
          <a:p>
            <a:pPr lvl="1" defTabSz="914126">
              <a:lnSpc>
                <a:spcPct val="95000"/>
              </a:lnSpc>
              <a:spcAft>
                <a:spcPts val="600"/>
              </a:spcAft>
            </a:pPr>
            <a:r>
              <a:rPr lang="zh-CN" altLang="en-US" sz="1799" dirty="0"/>
              <a:t>提供出色的应用主题和模板，可为业务应用用户带来专业体验</a:t>
            </a:r>
            <a:endParaRPr lang="en-US" altLang="zh-CN" sz="1799" dirty="0"/>
          </a:p>
          <a:p>
            <a:pPr lvl="1" defTabSz="914126">
              <a:lnSpc>
                <a:spcPct val="95000"/>
              </a:lnSpc>
              <a:spcAft>
                <a:spcPts val="600"/>
              </a:spcAft>
            </a:pPr>
            <a:endParaRPr lang="en-US" altLang="zh-CN" sz="1799" dirty="0"/>
          </a:p>
          <a:p>
            <a:pPr marL="285750" indent="-285750" defTabSz="914126">
              <a:lnSpc>
                <a:spcPct val="95000"/>
              </a:lnSpc>
              <a:spcAft>
                <a:spcPts val="600"/>
              </a:spcAft>
              <a:buFont typeface="Wingdings" panose="05000000000000000000" pitchFamily="2" charset="2"/>
              <a:buChar char="n"/>
            </a:pPr>
            <a:r>
              <a:rPr lang="zh-CN" altLang="en-US" sz="1799" dirty="0"/>
              <a:t>及时查看结果</a:t>
            </a:r>
            <a:endParaRPr lang="en-US" altLang="zh-CN" sz="1799" dirty="0"/>
          </a:p>
          <a:p>
            <a:pPr lvl="1" defTabSz="914126">
              <a:lnSpc>
                <a:spcPct val="95000"/>
              </a:lnSpc>
              <a:spcAft>
                <a:spcPts val="600"/>
              </a:spcAft>
            </a:pPr>
            <a:r>
              <a:rPr lang="zh-CN" altLang="en-US" sz="1799" dirty="0"/>
              <a:t>可即时查看结果，无需进行复杂的多步部署。非常适合敏捷开发团队</a:t>
            </a:r>
            <a:endParaRPr lang="en-US" altLang="zh-CN" sz="1799" dirty="0"/>
          </a:p>
        </p:txBody>
      </p:sp>
      <p:sp>
        <p:nvSpPr>
          <p:cNvPr id="3" name="Title 2">
            <a:extLst>
              <a:ext uri="{FF2B5EF4-FFF2-40B4-BE49-F238E27FC236}">
                <a16:creationId xmlns:a16="http://schemas.microsoft.com/office/drawing/2014/main" id="{84B771F9-0A89-4F0F-B61A-87AC613E2F7F}"/>
              </a:ext>
            </a:extLst>
          </p:cNvPr>
          <p:cNvSpPr>
            <a:spLocks noGrp="1"/>
          </p:cNvSpPr>
          <p:nvPr>
            <p:ph type="title"/>
          </p:nvPr>
        </p:nvSpPr>
        <p:spPr>
          <a:xfrm>
            <a:off x="768674" y="183248"/>
            <a:ext cx="10668269" cy="822746"/>
          </a:xfrm>
        </p:spPr>
        <p:txBody>
          <a:bodyPr vert="horz" lIns="0" tIns="0" rIns="0" bIns="0" rtlCol="0" anchor="b">
            <a:normAutofit/>
          </a:bodyPr>
          <a:lstStyle/>
          <a:p>
            <a:r>
              <a:rPr lang="zh-CN" altLang="en-US" b="1" i="0" kern="1200" baseline="0" dirty="0">
                <a:latin typeface="+mn-lt"/>
                <a:ea typeface="+mn-ea"/>
                <a:cs typeface="+mj-cs"/>
              </a:rPr>
              <a:t>开发体验</a:t>
            </a:r>
          </a:p>
        </p:txBody>
      </p:sp>
      <p:sp>
        <p:nvSpPr>
          <p:cNvPr id="5" name="Footer Placeholder 4">
            <a:extLst>
              <a:ext uri="{FF2B5EF4-FFF2-40B4-BE49-F238E27FC236}">
                <a16:creationId xmlns:a16="http://schemas.microsoft.com/office/drawing/2014/main" id="{13E6DA58-C780-446C-8BAF-D5098B5FF456}"/>
              </a:ext>
            </a:extLst>
          </p:cNvPr>
          <p:cNvSpPr>
            <a:spLocks noGrp="1"/>
          </p:cNvSpPr>
          <p:nvPr>
            <p:ph type="ftr" sz="quarter" idx="17"/>
          </p:nvPr>
        </p:nvSpPr>
        <p:spPr>
          <a:xfrm>
            <a:off x="1127466" y="6423979"/>
            <a:ext cx="5743883" cy="365125"/>
          </a:xfrm>
        </p:spPr>
        <p:txBody>
          <a:bodyPr vert="horz" lIns="0" tIns="0" rIns="0" bIns="0" rtlCol="0" anchor="ctr">
            <a:normAutofit/>
          </a:bodyPr>
          <a:lstStyle/>
          <a:p>
            <a:pPr>
              <a:spcAft>
                <a:spcPts val="600"/>
              </a:spcAft>
            </a:pPr>
            <a:r>
              <a:rPr lang="en-US" kern="1200">
                <a:latin typeface="+mn-lt"/>
                <a:ea typeface="+mn-ea"/>
                <a:cs typeface="+mn-cs"/>
              </a:rPr>
              <a:t>Copyright © 2023, Oracle and/or its affiliates</a:t>
            </a:r>
            <a:endParaRPr lang="en-US" kern="1200" dirty="0">
              <a:latin typeface="+mn-lt"/>
              <a:ea typeface="+mn-ea"/>
              <a:cs typeface="+mn-cs"/>
            </a:endParaRPr>
          </a:p>
        </p:txBody>
      </p:sp>
    </p:spTree>
    <p:extLst>
      <p:ext uri="{BB962C8B-B14F-4D97-AF65-F5344CB8AC3E}">
        <p14:creationId xmlns:p14="http://schemas.microsoft.com/office/powerpoint/2010/main" val="245018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3833F-0C00-4E9B-BBAF-2912E0154D1D}"/>
              </a:ext>
            </a:extLst>
          </p:cNvPr>
          <p:cNvSpPr>
            <a:spLocks noGrp="1"/>
          </p:cNvSpPr>
          <p:nvPr>
            <p:ph type="title"/>
          </p:nvPr>
        </p:nvSpPr>
        <p:spPr/>
        <p:txBody>
          <a:bodyPr/>
          <a:lstStyle/>
          <a:p>
            <a:r>
              <a:rPr lang="zh-CN" altLang="en-US" dirty="0"/>
              <a:t>使用</a:t>
            </a:r>
            <a:r>
              <a:rPr lang="en-US" altLang="zh-CN" dirty="0"/>
              <a:t>APEX</a:t>
            </a:r>
            <a:r>
              <a:rPr lang="zh-CN" altLang="en-US" dirty="0"/>
              <a:t>为什么有快速交付应用的能力？</a:t>
            </a:r>
            <a:br>
              <a:rPr lang="en-US" altLang="zh-CN" dirty="0"/>
            </a:br>
            <a:r>
              <a:rPr lang="zh-CN" altLang="en-US" sz="1600" b="0" dirty="0"/>
              <a:t>存在多样化的 </a:t>
            </a:r>
            <a:r>
              <a:rPr lang="en-US" altLang="zh-CN" sz="1600" b="0" dirty="0"/>
              <a:t>UI </a:t>
            </a:r>
            <a:r>
              <a:rPr lang="zh-CN" altLang="en-US" sz="1600" b="0" dirty="0"/>
              <a:t>组件</a:t>
            </a:r>
            <a:endParaRPr lang="zh-CN" altLang="en-US" b="0" dirty="0"/>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r>
              <a:rPr lang="en-US"/>
              <a:t>Copyright © 2022, Oracle and/or its affiliates</a:t>
            </a:r>
            <a:endParaRPr lang="en-US"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fld id="{345D60D9-5372-5F40-9443-0F9AE5BDC3C8}" type="slidenum">
              <a:rPr lang="en-US" smtClean="0"/>
              <a:pPr defTabSz="914081"/>
              <a:t>16</a:t>
            </a:fld>
            <a:endParaRPr lang="en-US"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12" name="图片 11">
            <a:extLst>
              <a:ext uri="{FF2B5EF4-FFF2-40B4-BE49-F238E27FC236}">
                <a16:creationId xmlns:a16="http://schemas.microsoft.com/office/drawing/2014/main" id="{F68F7625-424A-080D-8C95-A72CBDB471C1}"/>
              </a:ext>
            </a:extLst>
          </p:cNvPr>
          <p:cNvPicPr>
            <a:picLocks noChangeAspect="1"/>
          </p:cNvPicPr>
          <p:nvPr/>
        </p:nvPicPr>
        <p:blipFill>
          <a:blip r:embed="rId3"/>
          <a:stretch>
            <a:fillRect/>
          </a:stretch>
        </p:blipFill>
        <p:spPr>
          <a:xfrm>
            <a:off x="6084494" y="1046062"/>
            <a:ext cx="6103935" cy="5265953"/>
          </a:xfrm>
          <a:prstGeom prst="rect">
            <a:avLst/>
          </a:prstGeom>
        </p:spPr>
      </p:pic>
      <p:sp>
        <p:nvSpPr>
          <p:cNvPr id="13" name="文本框 12">
            <a:extLst>
              <a:ext uri="{FF2B5EF4-FFF2-40B4-BE49-F238E27FC236}">
                <a16:creationId xmlns:a16="http://schemas.microsoft.com/office/drawing/2014/main" id="{DED7CE6C-E350-DA28-C7B5-36D678C4294C}"/>
              </a:ext>
            </a:extLst>
          </p:cNvPr>
          <p:cNvSpPr txBox="1"/>
          <p:nvPr/>
        </p:nvSpPr>
        <p:spPr>
          <a:xfrm>
            <a:off x="693029" y="1117327"/>
            <a:ext cx="5166234" cy="5047536"/>
          </a:xfrm>
          <a:prstGeom prst="rect">
            <a:avLst/>
          </a:prstGeom>
          <a:noFill/>
        </p:spPr>
        <p:txBody>
          <a:bodyPr wrap="square">
            <a:spAutoFit/>
          </a:bodyPr>
          <a:lstStyle/>
          <a:p>
            <a:pPr algn="l"/>
            <a:r>
              <a:rPr lang="zh-CN" altLang="en-US" sz="1600" dirty="0">
                <a:latin typeface="+mn-ea"/>
                <a:cs typeface="Oracle Sans" panose="020B0503020204020204" pitchFamily="34" charset="0"/>
              </a:rPr>
              <a:t>通用主题提供了必要的组件</a:t>
            </a:r>
            <a:r>
              <a:rPr lang="en-US" altLang="zh-CN" sz="1600" dirty="0">
                <a:latin typeface="+mn-ea"/>
                <a:cs typeface="Oracle Sans" panose="020B0503020204020204" pitchFamily="34" charset="0"/>
              </a:rPr>
              <a:t>/</a:t>
            </a:r>
            <a:r>
              <a:rPr lang="zh-CN" altLang="en-US" sz="1600" dirty="0">
                <a:latin typeface="+mn-ea"/>
                <a:cs typeface="Oracle Sans" panose="020B0503020204020204" pitchFamily="34" charset="0"/>
              </a:rPr>
              <a:t>构建块，可用来构建几乎任何类型的业务应用 </a:t>
            </a:r>
            <a:r>
              <a:rPr lang="en" altLang="zh-CN" sz="1600" dirty="0">
                <a:latin typeface="+mn-ea"/>
                <a:cs typeface="Oracle Sans" panose="020B0503020204020204" pitchFamily="34" charset="0"/>
              </a:rPr>
              <a:t>UI</a:t>
            </a:r>
            <a:r>
              <a:rPr lang="zh-CN" altLang="en" sz="1600" dirty="0">
                <a:latin typeface="+mn-ea"/>
                <a:cs typeface="Oracle Sans" panose="020B0503020204020204" pitchFamily="34" charset="0"/>
              </a:rPr>
              <a:t>。</a:t>
            </a:r>
          </a:p>
          <a:p>
            <a:pPr algn="l"/>
            <a:r>
              <a:rPr lang="zh-CN" altLang="en-US" sz="1600" dirty="0">
                <a:latin typeface="+mn-ea"/>
                <a:cs typeface="Oracle Sans" panose="020B0503020204020204" pitchFamily="34" charset="0"/>
              </a:rPr>
              <a:t>卡、表单、菜单、选项卡、报表等组件是参照优秀实践并采用受用户欢迎的一些通用 </a:t>
            </a:r>
            <a:r>
              <a:rPr lang="en" altLang="zh-CN" sz="1600" dirty="0">
                <a:latin typeface="+mn-ea"/>
                <a:cs typeface="Oracle Sans" panose="020B0503020204020204" pitchFamily="34" charset="0"/>
              </a:rPr>
              <a:t>UI </a:t>
            </a:r>
            <a:r>
              <a:rPr lang="zh-CN" altLang="en-US" sz="1600" dirty="0">
                <a:latin typeface="+mn-ea"/>
                <a:cs typeface="Oracle Sans" panose="020B0503020204020204" pitchFamily="34" charset="0"/>
              </a:rPr>
              <a:t>模式开发的。您可以导航到此应用的“组件”部分，以浏览通用主题附带的所有组件。</a:t>
            </a:r>
            <a:endParaRPr lang="en-US" altLang="zh-CN" sz="1600" dirty="0">
              <a:latin typeface="+mn-ea"/>
              <a:cs typeface="Oracle Sans" panose="020B0503020204020204" pitchFamily="34" charset="0"/>
            </a:endParaRPr>
          </a:p>
          <a:p>
            <a:pPr algn="l"/>
            <a:endParaRPr lang="zh-CN" altLang="en-US" sz="1600" dirty="0">
              <a:latin typeface="+mn-ea"/>
              <a:cs typeface="Oracle Sans" panose="020B0503020204020204" pitchFamily="34" charset="0"/>
            </a:endParaRPr>
          </a:p>
          <a:p>
            <a:pPr marL="285750" indent="-285750">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通用 </a:t>
            </a:r>
            <a:r>
              <a:rPr lang="en" altLang="zh-CN" sz="1600" b="1" dirty="0">
                <a:latin typeface="+mn-ea"/>
                <a:cs typeface="Oracle Sans" panose="020B0503020204020204" pitchFamily="34" charset="0"/>
              </a:rPr>
              <a:t>UI </a:t>
            </a:r>
            <a:r>
              <a:rPr lang="zh-CN" altLang="en-US" sz="1600" b="1" dirty="0">
                <a:latin typeface="+mn-ea"/>
                <a:cs typeface="Oracle Sans" panose="020B0503020204020204" pitchFamily="34" charset="0"/>
              </a:rPr>
              <a:t>模式</a:t>
            </a:r>
            <a:r>
              <a:rPr lang="en-US" altLang="zh-CN" sz="1600" b="1" dirty="0">
                <a:latin typeface="+mn-ea"/>
                <a:cs typeface="Oracle Sans" panose="020B0503020204020204" pitchFamily="34" charset="0"/>
              </a:rPr>
              <a:t>(</a:t>
            </a:r>
            <a:r>
              <a:rPr lang="zh-CN" altLang="en-US" sz="1600" b="1" dirty="0">
                <a:latin typeface="+mn-ea"/>
                <a:cs typeface="Oracle Sans" panose="020B0503020204020204" pitchFamily="34" charset="0"/>
              </a:rPr>
              <a:t>组件</a:t>
            </a:r>
            <a:r>
              <a:rPr lang="en-US" altLang="zh-CN" sz="1600" b="1" dirty="0">
                <a:latin typeface="+mn-ea"/>
                <a:cs typeface="Oracle Sans" panose="020B0503020204020204" pitchFamily="34" charset="0"/>
              </a:rPr>
              <a:t>)</a:t>
            </a:r>
            <a:endParaRPr lang="zh-CN" altLang="en-US" sz="1600" b="1" dirty="0">
              <a:latin typeface="+mn-ea"/>
              <a:cs typeface="Oracle Sans" panose="020B0503020204020204" pitchFamily="34" charset="0"/>
            </a:endParaRPr>
          </a:p>
          <a:p>
            <a:pPr marL="229325"/>
            <a:r>
              <a:rPr lang="zh-CN" altLang="en-US" sz="1600" dirty="0">
                <a:latin typeface="+mn-ea"/>
                <a:cs typeface="Oracle Sans" panose="020B0503020204020204" pitchFamily="34" charset="0"/>
              </a:rPr>
              <a:t>有许多基于用户充分了解的通用设计模式构建的组件，您可以在自己的应用内直接使用。</a:t>
            </a:r>
            <a:endParaRPr lang="en-US" altLang="zh-CN" sz="1600" dirty="0">
              <a:latin typeface="+mn-ea"/>
              <a:cs typeface="Oracle Sans" panose="020B0503020204020204" pitchFamily="34" charset="0"/>
            </a:endParaRPr>
          </a:p>
          <a:p>
            <a:pPr marL="229325"/>
            <a:endParaRPr lang="zh-CN" altLang="en-US" sz="1600" dirty="0">
              <a:latin typeface="+mn-ea"/>
              <a:cs typeface="Oracle Sans" panose="020B0503020204020204" pitchFamily="34" charset="0"/>
            </a:endParaRPr>
          </a:p>
          <a:p>
            <a:pPr marL="285664" indent="-285664">
              <a:spcBef>
                <a:spcPts val="400"/>
              </a:spcBef>
              <a:buFont typeface="Arial" panose="020B0604020202020204" pitchFamily="34" charset="0"/>
              <a:buChar char="•"/>
            </a:pPr>
            <a:r>
              <a:rPr lang="zh-CN" altLang="en-US" sz="1600" b="1" dirty="0">
                <a:latin typeface="+mn-ea"/>
                <a:cs typeface="Oracle Sans" panose="020B0503020204020204" pitchFamily="34" charset="0"/>
              </a:rPr>
              <a:t>应用导航</a:t>
            </a:r>
          </a:p>
          <a:p>
            <a:pPr marL="229325"/>
            <a:r>
              <a:rPr lang="zh-CN" altLang="en-US" sz="1600" dirty="0">
                <a:latin typeface="+mn-ea"/>
                <a:cs typeface="Oracle Sans" panose="020B0503020204020204" pitchFamily="34" charset="0"/>
              </a:rPr>
              <a:t>您可以选择使用在侧边显示的基于树的导航菜单、靠近屏幕顶部的菜单栏导航或者针对移动设备优化了的选项卡显示。</a:t>
            </a:r>
            <a:endParaRPr lang="en-US" altLang="zh-CN" sz="1600" dirty="0">
              <a:latin typeface="+mn-ea"/>
              <a:cs typeface="Oracle Sans" panose="020B0503020204020204" pitchFamily="34" charset="0"/>
            </a:endParaRPr>
          </a:p>
          <a:p>
            <a:pPr marL="229325"/>
            <a:endParaRPr lang="zh-CN" altLang="en-US" sz="1600" dirty="0">
              <a:latin typeface="+mn-ea"/>
              <a:cs typeface="Oracle Sans" panose="020B0503020204020204" pitchFamily="34" charset="0"/>
            </a:endParaRPr>
          </a:p>
          <a:p>
            <a:pPr marL="285664" indent="-285664">
              <a:spcBef>
                <a:spcPts val="400"/>
              </a:spcBef>
              <a:buFont typeface="Arial" panose="020B0604020202020204" pitchFamily="34" charset="0"/>
              <a:buChar char="•"/>
            </a:pPr>
            <a:r>
              <a:rPr lang="zh-CN" altLang="en-US" sz="1600" b="1" dirty="0">
                <a:latin typeface="+mn-ea"/>
                <a:cs typeface="Oracle Sans" panose="020B0503020204020204" pitchFamily="34" charset="0"/>
              </a:rPr>
              <a:t>实时模板选项</a:t>
            </a:r>
          </a:p>
          <a:p>
            <a:pPr marL="229325"/>
            <a:r>
              <a:rPr lang="zh-CN" altLang="en-US" sz="1600" dirty="0">
                <a:latin typeface="+mn-ea"/>
                <a:cs typeface="Oracle Sans" panose="020B0503020204020204" pitchFamily="34" charset="0"/>
              </a:rPr>
              <a:t>只需进行必要的选择或者选择相应的框，以获取想要的 </a:t>
            </a:r>
            <a:r>
              <a:rPr lang="en" altLang="zh-CN" sz="1600" dirty="0">
                <a:latin typeface="+mn-ea"/>
                <a:cs typeface="Oracle Sans" panose="020B0503020204020204" pitchFamily="34" charset="0"/>
              </a:rPr>
              <a:t>UI</a:t>
            </a:r>
            <a:r>
              <a:rPr lang="zh-CN" altLang="en" sz="1600" dirty="0">
                <a:latin typeface="+mn-ea"/>
                <a:cs typeface="Oracle Sans" panose="020B0503020204020204" pitchFamily="34" charset="0"/>
              </a:rPr>
              <a:t>，</a:t>
            </a:r>
            <a:r>
              <a:rPr lang="zh-CN" altLang="en-US" sz="1600" dirty="0">
                <a:latin typeface="+mn-ea"/>
                <a:cs typeface="Oracle Sans" panose="020B0503020204020204" pitchFamily="34" charset="0"/>
              </a:rPr>
              <a:t>即可轻松定制任何基于模板的组件的外观。</a:t>
            </a:r>
          </a:p>
        </p:txBody>
      </p:sp>
    </p:spTree>
    <p:extLst>
      <p:ext uri="{BB962C8B-B14F-4D97-AF65-F5344CB8AC3E}">
        <p14:creationId xmlns:p14="http://schemas.microsoft.com/office/powerpoint/2010/main" val="26450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7B4845-0B1A-465F-ACB2-8F0BBC26EB29}"/>
              </a:ext>
            </a:extLst>
          </p:cNvPr>
          <p:cNvSpPr>
            <a:spLocks noGrp="1"/>
          </p:cNvSpPr>
          <p:nvPr>
            <p:ph type="title"/>
          </p:nvPr>
        </p:nvSpPr>
        <p:spPr/>
        <p:txBody>
          <a:bodyPr/>
          <a:lstStyle/>
          <a:p>
            <a:r>
              <a:rPr lang="zh-CN" altLang="en-US" dirty="0"/>
              <a:t>丰富的报表功能</a:t>
            </a:r>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r>
              <a:rPr lang="en-US"/>
              <a:t>Copyright © 2022, Oracle and/or its affiliates</a:t>
            </a:r>
            <a:endParaRPr lang="en-US" sz="900"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fld id="{345D60D9-5372-5F40-9443-0F9AE5BDC3C8}" type="slidenum">
              <a:rPr lang="en-US" smtClean="0"/>
              <a:pPr defTabSz="914081">
                <a:defRPr/>
              </a:pPr>
              <a:t>17</a:t>
            </a:fld>
            <a:endParaRPr lang="en-US" sz="900" dirty="0">
              <a:latin typeface="Oracle Sans Tab"/>
            </a:endParaRPr>
          </a:p>
        </p:txBody>
      </p:sp>
      <p:sp>
        <p:nvSpPr>
          <p:cNvPr id="50" name="Title 1">
            <a:extLst>
              <a:ext uri="{FF2B5EF4-FFF2-40B4-BE49-F238E27FC236}">
                <a16:creationId xmlns:a16="http://schemas.microsoft.com/office/drawing/2014/main" id="{84C925E0-4814-2CE1-E3A6-F98CC246810D}"/>
              </a:ext>
            </a:extLst>
          </p:cNvPr>
          <p:cNvSpPr txBox="1">
            <a:spLocks/>
          </p:cNvSpPr>
          <p:nvPr/>
        </p:nvSpPr>
        <p:spPr>
          <a:xfrm>
            <a:off x="557466" y="335753"/>
            <a:ext cx="10197916" cy="2352015"/>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4081">
              <a:lnSpc>
                <a:spcPct val="100000"/>
              </a:lnSpc>
              <a:defRPr/>
            </a:pPr>
            <a:endParaRPr lang="zh-CN" altLang="en-US" sz="1999" spc="-5" dirty="0">
              <a:solidFill>
                <a:srgbClr val="C00000"/>
              </a:solidFill>
              <a:latin typeface="Oracle Sans" panose="020B0503020204020204" pitchFamily="34" charset="0"/>
              <a:ea typeface="SimSun" panose="02010600030101010101" pitchFamily="2" charset="-122"/>
              <a:cs typeface="Oracle Sans" panose="020B0503020204020204" pitchFamily="34" charset="0"/>
              <a:sym typeface="+mn-ea"/>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3" name="文本占位符 2">
            <a:extLst>
              <a:ext uri="{FF2B5EF4-FFF2-40B4-BE49-F238E27FC236}">
                <a16:creationId xmlns:a16="http://schemas.microsoft.com/office/drawing/2014/main" id="{010C3A35-7A9A-F3B4-395A-5146B86424D0}"/>
              </a:ext>
            </a:extLst>
          </p:cNvPr>
          <p:cNvSpPr txBox="1">
            <a:spLocks noChangeAspect="1"/>
          </p:cNvSpPr>
          <p:nvPr/>
        </p:nvSpPr>
        <p:spPr>
          <a:xfrm>
            <a:off x="757778" y="1333930"/>
            <a:ext cx="4501873" cy="4667083"/>
          </a:xfrm>
          <a:prstGeom prst="rect">
            <a:avLst/>
          </a:prstGeom>
        </p:spPr>
        <p:txBody>
          <a:bodyPr vert="horz" lIns="0" tIns="22854" rIns="0" bIns="22854"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32" indent="-142832" defTabSz="457063">
              <a:lnSpc>
                <a:spcPct val="120000"/>
              </a:lnSpc>
              <a:spcBef>
                <a:spcPts val="500"/>
              </a:spcBef>
              <a:buFont typeface="Wingdings" panose="05000000000000000000" pitchFamily="2" charset="2"/>
              <a:buChar char="Ø"/>
              <a:defRPr/>
            </a:pPr>
            <a:r>
              <a:rPr lang="en-US" sz="1600" b="1" dirty="0">
                <a:solidFill>
                  <a:srgbClr val="94AFAF"/>
                </a:solidFill>
                <a:latin typeface="+mn-ea"/>
              </a:rPr>
              <a:t>Interactive Grid</a:t>
            </a:r>
            <a:br>
              <a:rPr lang="en-US" sz="1600" dirty="0">
                <a:solidFill>
                  <a:sysClr val="window" lastClr="FFFFFF"/>
                </a:solidFill>
                <a:latin typeface="+mn-ea"/>
              </a:rPr>
            </a:br>
            <a:r>
              <a:rPr lang="zh-CN" altLang="en-US" sz="1600" dirty="0">
                <a:solidFill>
                  <a:srgbClr val="312D2A"/>
                </a:solidFill>
                <a:latin typeface="+mn-ea"/>
              </a:rPr>
              <a:t>交互式网格，向用户提供可搜索、定制的报表</a:t>
            </a:r>
            <a:br>
              <a:rPr lang="en-US" altLang="zh-CN" sz="1600" dirty="0">
                <a:solidFill>
                  <a:sysClr val="window" lastClr="FFFFFF"/>
                </a:solidFill>
                <a:latin typeface="+mn-ea"/>
              </a:rPr>
            </a:br>
            <a:endParaRPr lang="en-US" sz="1600" dirty="0">
              <a:solidFill>
                <a:sysClr val="window" lastClr="FFFFFF"/>
              </a:solidFill>
              <a:latin typeface="+mn-ea"/>
            </a:endParaRPr>
          </a:p>
          <a:p>
            <a:pPr marL="142832" indent="-142832" defTabSz="457063">
              <a:lnSpc>
                <a:spcPct val="120000"/>
              </a:lnSpc>
              <a:spcBef>
                <a:spcPts val="500"/>
              </a:spcBef>
              <a:buFont typeface="Wingdings" panose="05000000000000000000" pitchFamily="2" charset="2"/>
              <a:buChar char="Ø"/>
              <a:defRPr/>
            </a:pPr>
            <a:r>
              <a:rPr lang="en-US" sz="1600" b="1" dirty="0">
                <a:solidFill>
                  <a:srgbClr val="D1350F">
                    <a:lumMod val="60000"/>
                    <a:lumOff val="40000"/>
                  </a:srgbClr>
                </a:solidFill>
                <a:latin typeface="+mn-ea"/>
              </a:rPr>
              <a:t>Interactive Report</a:t>
            </a:r>
            <a:br>
              <a:rPr lang="en-US" sz="1600" dirty="0">
                <a:solidFill>
                  <a:srgbClr val="D1350F">
                    <a:lumMod val="60000"/>
                    <a:lumOff val="40000"/>
                  </a:srgbClr>
                </a:solidFill>
                <a:latin typeface="+mn-ea"/>
              </a:rPr>
            </a:br>
            <a:r>
              <a:rPr lang="zh-CN" altLang="en-US" sz="1600" dirty="0">
                <a:solidFill>
                  <a:srgbClr val="312D2A"/>
                </a:solidFill>
                <a:latin typeface="+mn-ea"/>
              </a:rPr>
              <a:t>交互式报表，</a:t>
            </a:r>
            <a:r>
              <a:rPr lang="en-US" altLang="zh-CN" sz="1600" dirty="0">
                <a:solidFill>
                  <a:srgbClr val="312D2A"/>
                </a:solidFill>
                <a:latin typeface="+mn-ea"/>
              </a:rPr>
              <a:t>SQL</a:t>
            </a:r>
            <a:r>
              <a:rPr lang="zh-CN" altLang="en-US" sz="1600" dirty="0">
                <a:solidFill>
                  <a:srgbClr val="312D2A"/>
                </a:solidFill>
                <a:latin typeface="+mn-ea"/>
              </a:rPr>
              <a:t>查询的格式化结果，</a:t>
            </a:r>
            <a:r>
              <a:rPr lang="en-US" altLang="zh-CN" sz="1600" dirty="0">
                <a:solidFill>
                  <a:srgbClr val="312D2A"/>
                </a:solidFill>
                <a:latin typeface="+mn-ea"/>
              </a:rPr>
              <a:t>end-user</a:t>
            </a:r>
            <a:r>
              <a:rPr lang="zh-CN" altLang="en-US" sz="1600" dirty="0">
                <a:solidFill>
                  <a:srgbClr val="312D2A"/>
                </a:solidFill>
                <a:latin typeface="+mn-ea"/>
              </a:rPr>
              <a:t>可定制布局、控制数据显示方式等</a:t>
            </a:r>
            <a:br>
              <a:rPr lang="en-US" altLang="zh-CN" sz="1600" dirty="0">
                <a:solidFill>
                  <a:srgbClr val="312D2A"/>
                </a:solidFill>
                <a:latin typeface="+mn-ea"/>
              </a:rPr>
            </a:br>
            <a:endParaRPr lang="en-US" sz="1600" dirty="0">
              <a:solidFill>
                <a:srgbClr val="312D2A"/>
              </a:solidFill>
              <a:latin typeface="+mn-ea"/>
            </a:endParaRPr>
          </a:p>
          <a:p>
            <a:pPr marL="142832" indent="-142832" defTabSz="457063">
              <a:lnSpc>
                <a:spcPct val="120000"/>
              </a:lnSpc>
              <a:spcBef>
                <a:spcPts val="500"/>
              </a:spcBef>
              <a:buFont typeface="Wingdings" panose="05000000000000000000" pitchFamily="2" charset="2"/>
              <a:buChar char="Ø"/>
              <a:defRPr/>
            </a:pPr>
            <a:r>
              <a:rPr lang="en-US" sz="1600" b="1" dirty="0">
                <a:solidFill>
                  <a:srgbClr val="94AFAF"/>
                </a:solidFill>
                <a:latin typeface="+mn-ea"/>
              </a:rPr>
              <a:t>Classic Report</a:t>
            </a:r>
            <a:br>
              <a:rPr lang="en-US" sz="1600" dirty="0">
                <a:solidFill>
                  <a:sysClr val="window" lastClr="FFFFFF"/>
                </a:solidFill>
                <a:latin typeface="+mn-ea"/>
              </a:rPr>
            </a:br>
            <a:r>
              <a:rPr lang="zh-CN" altLang="en-US" sz="1600" dirty="0">
                <a:solidFill>
                  <a:srgbClr val="312D2A"/>
                </a:solidFill>
                <a:latin typeface="+mn-ea"/>
              </a:rPr>
              <a:t>经典报表是</a:t>
            </a:r>
            <a:r>
              <a:rPr lang="en-US" altLang="zh-CN" sz="1600" dirty="0">
                <a:solidFill>
                  <a:srgbClr val="312D2A"/>
                </a:solidFill>
                <a:latin typeface="+mn-ea"/>
              </a:rPr>
              <a:t>SQL</a:t>
            </a:r>
            <a:r>
              <a:rPr lang="zh-CN" altLang="en-US" sz="1600" dirty="0">
                <a:solidFill>
                  <a:srgbClr val="312D2A"/>
                </a:solidFill>
                <a:latin typeface="+mn-ea"/>
              </a:rPr>
              <a:t>查询的格式化结果</a:t>
            </a:r>
            <a:br>
              <a:rPr lang="en-US" altLang="zh-CN" sz="1600" dirty="0">
                <a:solidFill>
                  <a:srgbClr val="312D2A"/>
                </a:solidFill>
                <a:latin typeface="+mn-ea"/>
              </a:rPr>
            </a:br>
            <a:endParaRPr lang="en-US" sz="1600" dirty="0">
              <a:solidFill>
                <a:srgbClr val="312D2A"/>
              </a:solidFill>
              <a:latin typeface="+mn-ea"/>
            </a:endParaRPr>
          </a:p>
          <a:p>
            <a:pPr marL="142832" indent="-142832" defTabSz="457063">
              <a:lnSpc>
                <a:spcPct val="120000"/>
              </a:lnSpc>
              <a:spcBef>
                <a:spcPts val="500"/>
              </a:spcBef>
              <a:buFont typeface="Wingdings" panose="05000000000000000000" pitchFamily="2" charset="2"/>
              <a:buChar char="Ø"/>
              <a:defRPr/>
            </a:pPr>
            <a:r>
              <a:rPr lang="en-US" sz="1600" b="1" dirty="0">
                <a:solidFill>
                  <a:srgbClr val="D1350F">
                    <a:lumMod val="60000"/>
                    <a:lumOff val="40000"/>
                  </a:srgbClr>
                </a:solidFill>
                <a:latin typeface="+mn-ea"/>
              </a:rPr>
              <a:t>Report with Form</a:t>
            </a:r>
            <a:br>
              <a:rPr lang="en-US" sz="1600" dirty="0">
                <a:solidFill>
                  <a:sysClr val="window" lastClr="FFFFFF"/>
                </a:solidFill>
                <a:latin typeface="+mn-ea"/>
              </a:rPr>
            </a:br>
            <a:r>
              <a:rPr lang="zh-CN" altLang="en-US" sz="1600" dirty="0">
                <a:solidFill>
                  <a:srgbClr val="312D2A"/>
                </a:solidFill>
                <a:latin typeface="+mn-ea"/>
              </a:rPr>
              <a:t>带表单的报表，是根据某一张表上或</a:t>
            </a:r>
            <a:r>
              <a:rPr lang="en-US" altLang="zh-CN" sz="1600" dirty="0">
                <a:solidFill>
                  <a:srgbClr val="312D2A"/>
                </a:solidFill>
                <a:latin typeface="+mn-ea"/>
              </a:rPr>
              <a:t>SQL</a:t>
            </a:r>
            <a:r>
              <a:rPr lang="zh-CN" altLang="en-US" sz="1600" dirty="0">
                <a:solidFill>
                  <a:srgbClr val="312D2A"/>
                </a:solidFill>
                <a:latin typeface="+mn-ea"/>
              </a:rPr>
              <a:t>查询的结果，来创建一个报表（交互式网格 </a:t>
            </a:r>
            <a:r>
              <a:rPr lang="en-US" altLang="zh-CN" sz="1600" dirty="0">
                <a:solidFill>
                  <a:srgbClr val="312D2A"/>
                </a:solidFill>
                <a:latin typeface="+mn-ea"/>
              </a:rPr>
              <a:t>or </a:t>
            </a:r>
            <a:r>
              <a:rPr lang="zh-CN" altLang="en-US" sz="1600" dirty="0">
                <a:solidFill>
                  <a:srgbClr val="312D2A"/>
                </a:solidFill>
                <a:latin typeface="+mn-ea"/>
              </a:rPr>
              <a:t>交互式报表 </a:t>
            </a:r>
            <a:r>
              <a:rPr lang="en-US" altLang="zh-CN" sz="1600" dirty="0">
                <a:solidFill>
                  <a:srgbClr val="312D2A"/>
                </a:solidFill>
                <a:latin typeface="+mn-ea"/>
              </a:rPr>
              <a:t>or </a:t>
            </a:r>
            <a:r>
              <a:rPr lang="zh-CN" altLang="en-US" sz="1600" dirty="0">
                <a:solidFill>
                  <a:srgbClr val="312D2A"/>
                </a:solidFill>
                <a:latin typeface="+mn-ea"/>
              </a:rPr>
              <a:t>经典报告表）和表单</a:t>
            </a:r>
            <a:endParaRPr lang="en-US" sz="1600" dirty="0">
              <a:solidFill>
                <a:srgbClr val="312D2A"/>
              </a:solidFill>
              <a:latin typeface="+mn-ea"/>
            </a:endParaRPr>
          </a:p>
          <a:p>
            <a:pPr marL="142832" indent="-142832" defTabSz="457063">
              <a:spcBef>
                <a:spcPts val="500"/>
              </a:spcBef>
              <a:buFont typeface="Arial" panose="020B0604020202020204" pitchFamily="34" charset="0"/>
              <a:buChar char="•"/>
              <a:defRPr/>
            </a:pPr>
            <a:endParaRPr lang="en-US" sz="1600" dirty="0">
              <a:solidFill>
                <a:sysClr val="window" lastClr="FFFFFF"/>
              </a:solidFill>
              <a:latin typeface="+mn-ea"/>
            </a:endParaRPr>
          </a:p>
        </p:txBody>
      </p:sp>
      <p:pic>
        <p:nvPicPr>
          <p:cNvPr id="14" name="Picture 2" descr="Description of ig_editable.png follows">
            <a:extLst>
              <a:ext uri="{FF2B5EF4-FFF2-40B4-BE49-F238E27FC236}">
                <a16:creationId xmlns:a16="http://schemas.microsoft.com/office/drawing/2014/main" id="{C9167A95-934D-BBDC-1118-EE9AD0DA298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05503" y="1269235"/>
            <a:ext cx="4618453" cy="240754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6" descr="Description of rpt_classic.png follows">
            <a:extLst>
              <a:ext uri="{FF2B5EF4-FFF2-40B4-BE49-F238E27FC236}">
                <a16:creationId xmlns:a16="http://schemas.microsoft.com/office/drawing/2014/main" id="{99D39A6B-E3A1-77EB-AA59-EB2E66CB61B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41213" y="1964459"/>
            <a:ext cx="5193978" cy="2850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4" descr="Description of rpt_ir.png follows">
            <a:extLst>
              <a:ext uri="{FF2B5EF4-FFF2-40B4-BE49-F238E27FC236}">
                <a16:creationId xmlns:a16="http://schemas.microsoft.com/office/drawing/2014/main" id="{A5D8FCA9-6D1E-7736-0329-BC6B664B93D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72409" y="1782588"/>
            <a:ext cx="5089136" cy="372172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8" descr="Description of report_form_ig.png follows">
            <a:extLst>
              <a:ext uri="{FF2B5EF4-FFF2-40B4-BE49-F238E27FC236}">
                <a16:creationId xmlns:a16="http://schemas.microsoft.com/office/drawing/2014/main" id="{319C5E63-6EF9-30D7-3B28-978EA5192569}"/>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744314" y="2395812"/>
            <a:ext cx="5625971" cy="304846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52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0-ppt_h/2"/>
                                          </p:val>
                                        </p:tav>
                                      </p:tavLst>
                                    </p:anim>
                                    <p:set>
                                      <p:cBhvr>
                                        <p:cTn id="20" dur="1" fill="hold">
                                          <p:stCondLst>
                                            <p:cond delay="499"/>
                                          </p:stCondLst>
                                        </p:cTn>
                                        <p:tgtEl>
                                          <p:spTgt spid="14"/>
                                        </p:tgtEl>
                                        <p:attrNameLst>
                                          <p:attrName>style.visibility</p:attrName>
                                        </p:attrNameLst>
                                      </p:cBhvr>
                                      <p:to>
                                        <p:strVal val="hidden"/>
                                      </p:to>
                                    </p:set>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1000"/>
                                        <p:tgtEl>
                                          <p:spTgt spid="13">
                                            <p:txEl>
                                              <p:pRg st="1" end="1"/>
                                            </p:txEl>
                                          </p:spTgt>
                                        </p:tgtEl>
                                      </p:cBhvr>
                                    </p:animEffect>
                                    <p:anim calcmode="lin" valueType="num">
                                      <p:cBhvr>
                                        <p:cTn id="2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4"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1" fill="hold" nodeType="clickEffect">
                                  <p:stCondLst>
                                    <p:cond delay="0"/>
                                  </p:stCondLst>
                                  <p:childTnLst>
                                    <p:anim calcmode="lin" valueType="num">
                                      <p:cBhvr additive="base">
                                        <p:cTn id="35" dur="500"/>
                                        <p:tgtEl>
                                          <p:spTgt spid="18"/>
                                        </p:tgtEl>
                                        <p:attrNameLst>
                                          <p:attrName>ppt_x</p:attrName>
                                        </p:attrNameLst>
                                      </p:cBhvr>
                                      <p:tavLst>
                                        <p:tav tm="0">
                                          <p:val>
                                            <p:strVal val="ppt_x"/>
                                          </p:val>
                                        </p:tav>
                                        <p:tav tm="100000">
                                          <p:val>
                                            <p:strVal val="ppt_x"/>
                                          </p:val>
                                        </p:tav>
                                      </p:tavLst>
                                    </p:anim>
                                    <p:anim calcmode="lin" valueType="num">
                                      <p:cBhvr additive="base">
                                        <p:cTn id="36" dur="500"/>
                                        <p:tgtEl>
                                          <p:spTgt spid="18"/>
                                        </p:tgtEl>
                                        <p:attrNameLst>
                                          <p:attrName>ppt_y</p:attrName>
                                        </p:attrNameLst>
                                      </p:cBhvr>
                                      <p:tavLst>
                                        <p:tav tm="0">
                                          <p:val>
                                            <p:strVal val="ppt_y"/>
                                          </p:val>
                                        </p:tav>
                                        <p:tav tm="100000">
                                          <p:val>
                                            <p:strVal val="0-ppt_h/2"/>
                                          </p:val>
                                        </p:tav>
                                      </p:tavLst>
                                    </p:anim>
                                    <p:set>
                                      <p:cBhvr>
                                        <p:cTn id="37" dur="1" fill="hold">
                                          <p:stCondLst>
                                            <p:cond delay="499"/>
                                          </p:stCondLst>
                                        </p:cTn>
                                        <p:tgtEl>
                                          <p:spTgt spid="18"/>
                                        </p:tgtEl>
                                        <p:attrNameLst>
                                          <p:attrName>style.visibility</p:attrName>
                                        </p:attrNameLst>
                                      </p:cBhvr>
                                      <p:to>
                                        <p:strVal val="hidden"/>
                                      </p:to>
                                    </p:set>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3">
                                            <p:txEl>
                                              <p:pRg st="2" end="2"/>
                                            </p:txEl>
                                          </p:spTgt>
                                        </p:tgtEl>
                                        <p:attrNameLst>
                                          <p:attrName>style.visibility</p:attrName>
                                        </p:attrNameLst>
                                      </p:cBhvr>
                                      <p:to>
                                        <p:strVal val="visible"/>
                                      </p:to>
                                    </p:set>
                                    <p:animEffect transition="in" filter="fade">
                                      <p:cBhvr>
                                        <p:cTn id="41" dur="1000"/>
                                        <p:tgtEl>
                                          <p:spTgt spid="13">
                                            <p:txEl>
                                              <p:pRg st="2" end="2"/>
                                            </p:txEl>
                                          </p:spTgt>
                                        </p:tgtEl>
                                      </p:cBhvr>
                                    </p:animEffect>
                                    <p:anim calcmode="lin" valueType="num">
                                      <p:cBhvr>
                                        <p:cTn id="4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2" presetClass="entr" presetSubtype="4"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1" fill="hold" nodeType="clickEffect">
                                  <p:stCondLst>
                                    <p:cond delay="0"/>
                                  </p:stCondLst>
                                  <p:childTnLst>
                                    <p:anim calcmode="lin" valueType="num">
                                      <p:cBhvr additive="base">
                                        <p:cTn id="52" dur="500"/>
                                        <p:tgtEl>
                                          <p:spTgt spid="15"/>
                                        </p:tgtEl>
                                        <p:attrNameLst>
                                          <p:attrName>ppt_x</p:attrName>
                                        </p:attrNameLst>
                                      </p:cBhvr>
                                      <p:tavLst>
                                        <p:tav tm="0">
                                          <p:val>
                                            <p:strVal val="ppt_x"/>
                                          </p:val>
                                        </p:tav>
                                        <p:tav tm="100000">
                                          <p:val>
                                            <p:strVal val="ppt_x"/>
                                          </p:val>
                                        </p:tav>
                                      </p:tavLst>
                                    </p:anim>
                                    <p:anim calcmode="lin" valueType="num">
                                      <p:cBhvr additive="base">
                                        <p:cTn id="53" dur="500"/>
                                        <p:tgtEl>
                                          <p:spTgt spid="15"/>
                                        </p:tgtEl>
                                        <p:attrNameLst>
                                          <p:attrName>ppt_y</p:attrName>
                                        </p:attrNameLst>
                                      </p:cBhvr>
                                      <p:tavLst>
                                        <p:tav tm="0">
                                          <p:val>
                                            <p:strVal val="ppt_y"/>
                                          </p:val>
                                        </p:tav>
                                        <p:tav tm="100000">
                                          <p:val>
                                            <p:strVal val="0-ppt_h/2"/>
                                          </p:val>
                                        </p:tav>
                                      </p:tavLst>
                                    </p:anim>
                                    <p:set>
                                      <p:cBhvr>
                                        <p:cTn id="54" dur="1" fill="hold">
                                          <p:stCondLst>
                                            <p:cond delay="499"/>
                                          </p:stCondLst>
                                        </p:cTn>
                                        <p:tgtEl>
                                          <p:spTgt spid="15"/>
                                        </p:tgtEl>
                                        <p:attrNameLst>
                                          <p:attrName>style.visibility</p:attrName>
                                        </p:attrNameLst>
                                      </p:cBhvr>
                                      <p:to>
                                        <p:strVal val="hidden"/>
                                      </p:to>
                                    </p:set>
                                  </p:childTnLst>
                                </p:cTn>
                              </p:par>
                            </p:childTnLst>
                          </p:cTn>
                        </p:par>
                        <p:par>
                          <p:cTn id="55" fill="hold">
                            <p:stCondLst>
                              <p:cond delay="500"/>
                            </p:stCondLst>
                            <p:childTnLst>
                              <p:par>
                                <p:cTn id="56" presetID="42" presetClass="entr" presetSubtype="0" fill="hold" nodeType="afterEffect">
                                  <p:stCondLst>
                                    <p:cond delay="0"/>
                                  </p:stCondLst>
                                  <p:childTnLst>
                                    <p:set>
                                      <p:cBhvr>
                                        <p:cTn id="57" dur="1" fill="hold">
                                          <p:stCondLst>
                                            <p:cond delay="0"/>
                                          </p:stCondLst>
                                        </p:cTn>
                                        <p:tgtEl>
                                          <p:spTgt spid="13">
                                            <p:txEl>
                                              <p:pRg st="3" end="3"/>
                                            </p:txEl>
                                          </p:spTgt>
                                        </p:tgtEl>
                                        <p:attrNameLst>
                                          <p:attrName>style.visibility</p:attrName>
                                        </p:attrNameLst>
                                      </p:cBhvr>
                                      <p:to>
                                        <p:strVal val="visible"/>
                                      </p:to>
                                    </p:set>
                                    <p:animEffect transition="in" filter="fade">
                                      <p:cBhvr>
                                        <p:cTn id="58" dur="1000"/>
                                        <p:tgtEl>
                                          <p:spTgt spid="13">
                                            <p:txEl>
                                              <p:pRg st="3" end="3"/>
                                            </p:txEl>
                                          </p:spTgt>
                                        </p:tgtEl>
                                      </p:cBhvr>
                                    </p:animEffect>
                                    <p:anim calcmode="lin" valueType="num">
                                      <p:cBhvr>
                                        <p:cTn id="5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par>
                          <p:cTn id="61" fill="hold">
                            <p:stCondLst>
                              <p:cond delay="1500"/>
                            </p:stCondLst>
                            <p:childTnLst>
                              <p:par>
                                <p:cTn id="62" presetID="2" presetClass="entr" presetSubtype="4"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138BFA-C614-BB38-C1F2-7985D9ABDF78}"/>
              </a:ext>
            </a:extLst>
          </p:cNvPr>
          <p:cNvSpPr>
            <a:spLocks noGrp="1"/>
          </p:cNvSpPr>
          <p:nvPr>
            <p:ph type="sldNum" sz="quarter" idx="12"/>
          </p:nvPr>
        </p:nvSpPr>
        <p:spPr>
          <a:xfrm>
            <a:off x="762149" y="6446779"/>
            <a:ext cx="365641" cy="365641"/>
          </a:xfrm>
        </p:spPr>
        <p:txBody>
          <a:bodyPr/>
          <a:lstStyle/>
          <a:p>
            <a:pPr defTabSz="914081"/>
            <a:fld id="{345D60D9-5372-5F40-9443-0F9AE5BDC3C8}" type="slidenum">
              <a:rPr lang="en-US">
                <a:latin typeface="Oracle Sans Tab"/>
              </a:rPr>
              <a:pPr defTabSz="914081"/>
              <a:t>18</a:t>
            </a:fld>
            <a:endParaRPr lang="en-US" dirty="0">
              <a:latin typeface="Oracle Sans Tab"/>
            </a:endParaRPr>
          </a:p>
        </p:txBody>
      </p:sp>
      <p:sp>
        <p:nvSpPr>
          <p:cNvPr id="7" name="object 7"/>
          <p:cNvSpPr txBox="1">
            <a:spLocks noGrp="1"/>
          </p:cNvSpPr>
          <p:nvPr>
            <p:ph type="title" idx="4294967295"/>
          </p:nvPr>
        </p:nvSpPr>
        <p:spPr>
          <a:xfrm>
            <a:off x="570017" y="636546"/>
            <a:ext cx="9955147" cy="381511"/>
          </a:xfrm>
          <a:prstGeom prst="rect">
            <a:avLst/>
          </a:prstGeom>
        </p:spPr>
        <p:txBody>
          <a:bodyPr vert="horz" wrap="square" lIns="0" tIns="12061" rIns="0" bIns="0" rtlCol="0" anchor="b">
            <a:spAutoFit/>
          </a:bodyPr>
          <a:lstStyle/>
          <a:p>
            <a:pPr marL="12696">
              <a:lnSpc>
                <a:spcPct val="100000"/>
              </a:lnSpc>
              <a:spcBef>
                <a:spcPts val="95"/>
              </a:spcBef>
            </a:pPr>
            <a:r>
              <a:rPr lang="zh-CN" altLang="en-US" sz="2400" dirty="0">
                <a:latin typeface="+mn-ea"/>
                <a:cs typeface="Oracle Sans" panose="020B0503020204020204" pitchFamily="34" charset="0"/>
              </a:rPr>
              <a:t>交互式</a:t>
            </a:r>
            <a:r>
              <a:rPr lang="en-US" altLang="zh-CN" sz="2400" dirty="0">
                <a:latin typeface="+mn-ea"/>
                <a:cs typeface="Oracle Sans" panose="020B0503020204020204" pitchFamily="34" charset="0"/>
              </a:rPr>
              <a:t>(</a:t>
            </a:r>
            <a:r>
              <a:rPr lang="zh-CN" altLang="en-US" sz="2400" dirty="0">
                <a:latin typeface="+mn-ea"/>
                <a:cs typeface="Oracle Sans" panose="020B0503020204020204" pitchFamily="34" charset="0"/>
              </a:rPr>
              <a:t>报表</a:t>
            </a:r>
            <a:r>
              <a:rPr lang="en-US" altLang="zh-CN" sz="2400" dirty="0">
                <a:latin typeface="+mn-ea"/>
                <a:cs typeface="Oracle Sans" panose="020B0503020204020204" pitchFamily="34" charset="0"/>
              </a:rPr>
              <a:t>|</a:t>
            </a:r>
            <a:r>
              <a:rPr lang="zh-CN" altLang="en-US" sz="2400" dirty="0">
                <a:latin typeface="+mn-ea"/>
                <a:cs typeface="Oracle Sans" panose="020B0503020204020204" pitchFamily="34" charset="0"/>
              </a:rPr>
              <a:t>网格</a:t>
            </a:r>
            <a:r>
              <a:rPr lang="en-US" altLang="zh-CN" sz="2400" dirty="0">
                <a:latin typeface="+mn-ea"/>
                <a:cs typeface="Oracle Sans" panose="020B0503020204020204" pitchFamily="34" charset="0"/>
              </a:rPr>
              <a:t>)</a:t>
            </a:r>
            <a:r>
              <a:rPr lang="zh-CN" altLang="en-US" sz="2400" dirty="0">
                <a:latin typeface="+mn-ea"/>
                <a:cs typeface="Oracle Sans" panose="020B0503020204020204" pitchFamily="34" charset="0"/>
              </a:rPr>
              <a:t>可快速将数据转化为信息</a:t>
            </a:r>
            <a:endParaRPr lang="en-US" sz="1800" b="0" spc="-5" dirty="0">
              <a:latin typeface="+mn-ea"/>
              <a:cs typeface="Oracle Sans" panose="020B0503020204020204" pitchFamily="34" charset="0"/>
            </a:endParaRPr>
          </a:p>
        </p:txBody>
      </p:sp>
      <p:sp>
        <p:nvSpPr>
          <p:cNvPr id="8" name="Footer Placeholder 3">
            <a:extLst>
              <a:ext uri="{FF2B5EF4-FFF2-40B4-BE49-F238E27FC236}">
                <a16:creationId xmlns:a16="http://schemas.microsoft.com/office/drawing/2014/main" id="{250CA5AA-C706-5B07-7B41-9D573B331BE4}"/>
              </a:ext>
            </a:extLst>
          </p:cNvPr>
          <p:cNvSpPr txBox="1">
            <a:spLocks/>
          </p:cNvSpPr>
          <p:nvPr/>
        </p:nvSpPr>
        <p:spPr>
          <a:xfrm>
            <a:off x="1127789" y="6431605"/>
            <a:ext cx="5743509" cy="365006"/>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81"/>
            <a:r>
              <a:rPr lang="en-US" sz="900" dirty="0">
                <a:latin typeface="Oracle Sans Tab"/>
              </a:rPr>
              <a:t>Copyright © 2023, Oracle and/or its affiliates</a:t>
            </a:r>
          </a:p>
        </p:txBody>
      </p:sp>
      <p:pic>
        <p:nvPicPr>
          <p:cNvPr id="5" name="图片 4">
            <a:extLst>
              <a:ext uri="{FF2B5EF4-FFF2-40B4-BE49-F238E27FC236}">
                <a16:creationId xmlns:a16="http://schemas.microsoft.com/office/drawing/2014/main" id="{8B02C595-423E-F56D-C0FD-7E4C5074A506}"/>
              </a:ext>
            </a:extLst>
          </p:cNvPr>
          <p:cNvPicPr>
            <a:picLocks noChangeAspect="1"/>
          </p:cNvPicPr>
          <p:nvPr/>
        </p:nvPicPr>
        <p:blipFill>
          <a:blip r:embed="rId3"/>
          <a:stretch>
            <a:fillRect/>
          </a:stretch>
        </p:blipFill>
        <p:spPr>
          <a:xfrm>
            <a:off x="5904697" y="1261201"/>
            <a:ext cx="5758500" cy="5046673"/>
          </a:xfrm>
          <a:prstGeom prst="rect">
            <a:avLst/>
          </a:prstGeom>
        </p:spPr>
      </p:pic>
      <p:sp>
        <p:nvSpPr>
          <p:cNvPr id="17" name="文本框 16">
            <a:extLst>
              <a:ext uri="{FF2B5EF4-FFF2-40B4-BE49-F238E27FC236}">
                <a16:creationId xmlns:a16="http://schemas.microsoft.com/office/drawing/2014/main" id="{546C8A4D-1A1F-C00B-3884-DB41B51E06E2}"/>
              </a:ext>
            </a:extLst>
          </p:cNvPr>
          <p:cNvSpPr txBox="1"/>
          <p:nvPr/>
        </p:nvSpPr>
        <p:spPr>
          <a:xfrm>
            <a:off x="246049" y="1256904"/>
            <a:ext cx="5658649" cy="4951028"/>
          </a:xfrm>
          <a:prstGeom prst="rect">
            <a:avLst/>
          </a:prstGeom>
          <a:noFill/>
        </p:spPr>
        <p:txBody>
          <a:bodyPr wrap="square">
            <a:spAutoFit/>
          </a:bodyPr>
          <a:lstStyle/>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搜索、筛选和查找</a:t>
            </a:r>
          </a:p>
          <a:p>
            <a:pPr marL="229325">
              <a:lnSpc>
                <a:spcPct val="150000"/>
              </a:lnSpc>
            </a:pPr>
            <a:r>
              <a:rPr lang="zh-CN" altLang="en-US" sz="1600" dirty="0">
                <a:latin typeface="+mn-ea"/>
                <a:cs typeface="Oracle Sans" panose="020B0503020204020204" pitchFamily="34" charset="0"/>
              </a:rPr>
              <a:t>通过快速搜索和高级筛选，用户可以轻松快捷地找到他们正在查找的信息；</a:t>
            </a:r>
            <a:endParaRPr lang="en-US" altLang="zh-CN" sz="1600" dirty="0">
              <a:latin typeface="+mn-ea"/>
              <a:cs typeface="Oracle Sans" panose="020B0503020204020204" pitchFamily="34" charset="0"/>
            </a:endParaRPr>
          </a:p>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量身定制</a:t>
            </a:r>
          </a:p>
          <a:p>
            <a:pPr marL="229325">
              <a:lnSpc>
                <a:spcPct val="150000"/>
              </a:lnSpc>
            </a:pPr>
            <a:r>
              <a:rPr lang="zh-CN" altLang="en-US" sz="1600" dirty="0">
                <a:latin typeface="+mn-ea"/>
                <a:cs typeface="Oracle Sans" panose="020B0503020204020204" pitchFamily="34" charset="0"/>
              </a:rPr>
              <a:t>通过应用简单格式（例如，排序，使用控制中断对数据进行分组），并通过使用定制突出显示、计算或聚合来扩充数据，可以全面地定制报表；或者，使用图表、分组方式和透视视图，以全新的方式查看数据；</a:t>
            </a:r>
          </a:p>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可保存的定制报表</a:t>
            </a:r>
          </a:p>
          <a:p>
            <a:pPr marL="229325">
              <a:lnSpc>
                <a:spcPct val="150000"/>
              </a:lnSpc>
            </a:pPr>
            <a:r>
              <a:rPr lang="zh-CN" altLang="en-US" sz="1600" dirty="0">
                <a:latin typeface="+mn-ea"/>
                <a:cs typeface="Oracle Sans" panose="020B0503020204020204" pitchFamily="34" charset="0"/>
              </a:rPr>
              <a:t>您不需要每次都应用这些定制和筛选器 </a:t>
            </a:r>
            <a:r>
              <a:rPr lang="en-US" altLang="zh-CN" sz="1600" dirty="0">
                <a:latin typeface="+mn-ea"/>
                <a:cs typeface="Oracle Sans" panose="020B0503020204020204" pitchFamily="34" charset="0"/>
              </a:rPr>
              <a:t>— </a:t>
            </a:r>
            <a:r>
              <a:rPr lang="zh-CN" altLang="en-US" sz="1600" dirty="0">
                <a:latin typeface="+mn-ea"/>
                <a:cs typeface="Oracle Sans" panose="020B0503020204020204" pitchFamily="34" charset="0"/>
              </a:rPr>
              <a:t>只需保存报表，系统将会记住您的所有定制，以供您下次访问时使用。您可以选择以私密方式保存报表（将仅供您自己查看），或者以公开方式保存报表（将可由其他人查看）；</a:t>
            </a:r>
          </a:p>
        </p:txBody>
      </p:sp>
    </p:spTree>
    <p:extLst>
      <p:ext uri="{BB962C8B-B14F-4D97-AF65-F5344CB8AC3E}">
        <p14:creationId xmlns:p14="http://schemas.microsoft.com/office/powerpoint/2010/main" val="428221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C5FD01-EDAD-4F0A-B9AE-5FFEAFE793D4}"/>
              </a:ext>
            </a:extLst>
          </p:cNvPr>
          <p:cNvSpPr>
            <a:spLocks noGrp="1"/>
          </p:cNvSpPr>
          <p:nvPr>
            <p:ph type="title"/>
          </p:nvPr>
        </p:nvSpPr>
        <p:spPr/>
        <p:txBody>
          <a:bodyPr/>
          <a:lstStyle/>
          <a:p>
            <a:pPr defTabSz="914081">
              <a:lnSpc>
                <a:spcPct val="100000"/>
              </a:lnSpc>
            </a:pPr>
            <a:r>
              <a:rPr lang="zh-CN" altLang="en-US" sz="2400" b="1" dirty="0">
                <a:latin typeface="+mn-ea"/>
                <a:ea typeface="+mn-ea"/>
                <a:cs typeface="Oracle Sans" panose="020B0503020204020204" pitchFamily="34" charset="0"/>
              </a:rPr>
              <a:t>强大的绘制图表功能</a:t>
            </a:r>
            <a:endParaRPr lang="zh-CN" altLang="en-US" dirty="0"/>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r>
              <a:rPr lang="en-US" dirty="0"/>
              <a:t>Copyright © 2022, Oracle and/or its affiliates</a:t>
            </a:r>
            <a:endParaRPr lang="en-US" sz="900"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fld id="{345D60D9-5372-5F40-9443-0F9AE5BDC3C8}" type="slidenum">
              <a:rPr lang="en-US" smtClean="0"/>
              <a:pPr defTabSz="914081">
                <a:defRPr/>
              </a:pPr>
              <a:t>19</a:t>
            </a:fld>
            <a:endParaRPr lang="en-US" sz="900"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23" name="图片 22">
            <a:extLst>
              <a:ext uri="{FF2B5EF4-FFF2-40B4-BE49-F238E27FC236}">
                <a16:creationId xmlns:a16="http://schemas.microsoft.com/office/drawing/2014/main" id="{B8D7609C-1D98-A6D8-3B75-F859FA75250C}"/>
              </a:ext>
            </a:extLst>
          </p:cNvPr>
          <p:cNvPicPr>
            <a:picLocks noChangeAspect="1"/>
          </p:cNvPicPr>
          <p:nvPr/>
        </p:nvPicPr>
        <p:blipFill>
          <a:blip r:embed="rId3"/>
          <a:stretch>
            <a:fillRect/>
          </a:stretch>
        </p:blipFill>
        <p:spPr>
          <a:xfrm>
            <a:off x="6084494" y="1152722"/>
            <a:ext cx="5985026" cy="5155849"/>
          </a:xfrm>
          <a:prstGeom prst="rect">
            <a:avLst/>
          </a:prstGeom>
        </p:spPr>
      </p:pic>
      <p:sp>
        <p:nvSpPr>
          <p:cNvPr id="24" name="文本框 23">
            <a:extLst>
              <a:ext uri="{FF2B5EF4-FFF2-40B4-BE49-F238E27FC236}">
                <a16:creationId xmlns:a16="http://schemas.microsoft.com/office/drawing/2014/main" id="{CFA9C31A-F89B-FD8F-B996-2C343560D0BD}"/>
              </a:ext>
            </a:extLst>
          </p:cNvPr>
          <p:cNvSpPr txBox="1"/>
          <p:nvPr/>
        </p:nvSpPr>
        <p:spPr>
          <a:xfrm>
            <a:off x="345339" y="1222471"/>
            <a:ext cx="5757470" cy="5016349"/>
          </a:xfrm>
          <a:prstGeom prst="rect">
            <a:avLst/>
          </a:prstGeom>
          <a:noFill/>
        </p:spPr>
        <p:txBody>
          <a:bodyPr wrap="square">
            <a:spAutoFit/>
          </a:bodyPr>
          <a:lstStyle/>
          <a:p>
            <a:pPr defTabSz="228531">
              <a:lnSpc>
                <a:spcPct val="130000"/>
              </a:lnSpc>
              <a:spcBef>
                <a:spcPts val="150"/>
              </a:spcBef>
              <a:defRPr/>
            </a:pPr>
            <a:r>
              <a:rPr lang="zh-CN" altLang="en-US" sz="1600" dirty="0">
                <a:solidFill>
                  <a:srgbClr val="312D2A"/>
                </a:solidFill>
                <a:latin typeface="+mn-ea"/>
                <a:cs typeface="Oracle Sans" panose="020B0503020204020204" pitchFamily="34" charset="0"/>
              </a:rPr>
              <a:t>体验 </a:t>
            </a:r>
            <a:r>
              <a:rPr lang="en" altLang="zh-CN" sz="1600" dirty="0">
                <a:solidFill>
                  <a:srgbClr val="312D2A"/>
                </a:solidFill>
                <a:latin typeface="+mn-ea"/>
                <a:cs typeface="Oracle Sans" panose="020B0503020204020204" pitchFamily="34" charset="0"/>
              </a:rPr>
              <a:t>Application Express </a:t>
            </a:r>
            <a:r>
              <a:rPr lang="zh-CN" altLang="en-US" sz="1600" dirty="0">
                <a:solidFill>
                  <a:srgbClr val="312D2A"/>
                </a:solidFill>
                <a:latin typeface="+mn-ea"/>
                <a:cs typeface="Oracle Sans" panose="020B0503020204020204" pitchFamily="34" charset="0"/>
              </a:rPr>
              <a:t>中由 </a:t>
            </a:r>
            <a:r>
              <a:rPr lang="en" altLang="zh-CN" sz="1600" dirty="0">
                <a:solidFill>
                  <a:srgbClr val="312D2A"/>
                </a:solidFill>
                <a:latin typeface="+mn-ea"/>
                <a:cs typeface="Oracle Sans" panose="020B0503020204020204" pitchFamily="34" charset="0"/>
              </a:rPr>
              <a:t>Oracle JET </a:t>
            </a:r>
            <a:r>
              <a:rPr lang="zh-CN" altLang="en-US" sz="1600" dirty="0">
                <a:solidFill>
                  <a:srgbClr val="312D2A"/>
                </a:solidFill>
                <a:latin typeface="+mn-ea"/>
                <a:cs typeface="Oracle Sans" panose="020B0503020204020204" pitchFamily="34" charset="0"/>
              </a:rPr>
              <a:t>提供支持的强大图表和可视化功能。您可以轻松向应用中添加美观、快速、高度可定制、易访问且极其多样性的图表。</a:t>
            </a:r>
          </a:p>
          <a:p>
            <a:pPr marL="228531" indent="-228531" defTabSz="228531">
              <a:lnSpc>
                <a:spcPct val="130000"/>
              </a:lnSpc>
              <a:spcBef>
                <a:spcPts val="150"/>
              </a:spcBef>
              <a:buFont typeface="Arial" panose="020B0604020202020204" pitchFamily="34" charset="0"/>
              <a:buChar char="•"/>
              <a:defRPr/>
            </a:pPr>
            <a:r>
              <a:rPr lang="zh-CN" altLang="en-US" sz="1600" dirty="0">
                <a:solidFill>
                  <a:schemeClr val="accent5"/>
                </a:solidFill>
                <a:latin typeface="+mn-ea"/>
                <a:cs typeface="Oracle Sans" panose="020B0503020204020204" pitchFamily="34" charset="0"/>
              </a:rPr>
              <a:t>自适应</a:t>
            </a:r>
          </a:p>
          <a:p>
            <a:pPr marL="229325" defTabSz="228531">
              <a:lnSpc>
                <a:spcPct val="130000"/>
              </a:lnSpc>
              <a:spcBef>
                <a:spcPts val="150"/>
              </a:spcBef>
              <a:defRPr/>
            </a:pPr>
            <a:r>
              <a:rPr lang="zh-CN" altLang="en-US" sz="1600" dirty="0">
                <a:solidFill>
                  <a:srgbClr val="312D2A"/>
                </a:solidFill>
                <a:latin typeface="+mn-ea"/>
                <a:cs typeface="Oracle Sans" panose="020B0503020204020204" pitchFamily="34" charset="0"/>
              </a:rPr>
              <a:t>这些图表与 </a:t>
            </a:r>
            <a:r>
              <a:rPr lang="en" altLang="zh-CN" sz="1600" dirty="0">
                <a:solidFill>
                  <a:srgbClr val="312D2A"/>
                </a:solidFill>
                <a:latin typeface="+mn-ea"/>
                <a:cs typeface="Oracle Sans" panose="020B0503020204020204" pitchFamily="34" charset="0"/>
              </a:rPr>
              <a:t>HTML5 </a:t>
            </a:r>
            <a:r>
              <a:rPr lang="zh-CN" altLang="en-US" sz="1600" dirty="0">
                <a:solidFill>
                  <a:srgbClr val="312D2A"/>
                </a:solidFill>
                <a:latin typeface="+mn-ea"/>
                <a:cs typeface="Oracle Sans" panose="020B0503020204020204" pitchFamily="34" charset="0"/>
              </a:rPr>
              <a:t>完全兼容，可以在任何现代浏览器上使用，而不用考虑平台、屏幕大小或功能。</a:t>
            </a:r>
          </a:p>
          <a:p>
            <a:pPr marL="228531" indent="-228531" defTabSz="228531">
              <a:lnSpc>
                <a:spcPct val="130000"/>
              </a:lnSpc>
              <a:spcBef>
                <a:spcPts val="150"/>
              </a:spcBef>
              <a:buFont typeface="Arial" panose="020B0604020202020204" pitchFamily="34" charset="0"/>
              <a:buChar char="•"/>
              <a:defRPr/>
            </a:pPr>
            <a:r>
              <a:rPr lang="zh-CN" altLang="en-US" sz="1600" dirty="0">
                <a:solidFill>
                  <a:schemeClr val="accent5"/>
                </a:solidFill>
                <a:latin typeface="+mn-ea"/>
                <a:cs typeface="Oracle Sans" panose="020B0503020204020204" pitchFamily="34" charset="0"/>
              </a:rPr>
              <a:t>高度可定制</a:t>
            </a:r>
          </a:p>
          <a:p>
            <a:pPr marL="229325" defTabSz="228531">
              <a:lnSpc>
                <a:spcPct val="130000"/>
              </a:lnSpc>
              <a:spcBef>
                <a:spcPts val="150"/>
              </a:spcBef>
              <a:defRPr/>
            </a:pPr>
            <a:r>
              <a:rPr lang="zh-CN" altLang="en-US" sz="1600" dirty="0">
                <a:solidFill>
                  <a:srgbClr val="312D2A"/>
                </a:solidFill>
                <a:latin typeface="+mn-ea"/>
                <a:cs typeface="Oracle Sans" panose="020B0503020204020204" pitchFamily="34" charset="0"/>
              </a:rPr>
              <a:t>通过使用范围广泛的</a:t>
            </a:r>
            <a:r>
              <a:rPr lang="zh-CN" altLang="en-US" sz="1600" dirty="0">
                <a:solidFill>
                  <a:schemeClr val="accent5"/>
                </a:solidFill>
                <a:latin typeface="+mn-ea"/>
                <a:cs typeface="Oracle Sans" panose="020B0503020204020204" pitchFamily="34" charset="0"/>
              </a:rPr>
              <a:t>声明式图表属性</a:t>
            </a:r>
            <a:r>
              <a:rPr lang="zh-CN" altLang="en-US" sz="1600" dirty="0">
                <a:solidFill>
                  <a:srgbClr val="312D2A"/>
                </a:solidFill>
                <a:latin typeface="+mn-ea"/>
                <a:cs typeface="Oracle Sans" panose="020B0503020204020204" pitchFamily="34" charset="0"/>
              </a:rPr>
              <a:t>，您可以灵活地定制图表，让应用具备更出色的可视化特性，从而有助于将操作数据转换为具体可行的信息。</a:t>
            </a:r>
          </a:p>
          <a:p>
            <a:pPr marL="228531" indent="-228531" defTabSz="228531">
              <a:lnSpc>
                <a:spcPct val="130000"/>
              </a:lnSpc>
              <a:spcBef>
                <a:spcPts val="150"/>
              </a:spcBef>
              <a:buFont typeface="Arial" panose="020B0604020202020204" pitchFamily="34" charset="0"/>
              <a:buChar char="•"/>
              <a:defRPr/>
            </a:pPr>
            <a:r>
              <a:rPr lang="zh-CN" altLang="en-US" sz="1600" dirty="0">
                <a:solidFill>
                  <a:schemeClr val="accent5"/>
                </a:solidFill>
                <a:latin typeface="+mn-ea"/>
                <a:cs typeface="Oracle Sans" panose="020B0503020204020204" pitchFamily="34" charset="0"/>
              </a:rPr>
              <a:t>范围广泛</a:t>
            </a:r>
          </a:p>
          <a:p>
            <a:pPr marL="229325" defTabSz="228531">
              <a:lnSpc>
                <a:spcPct val="130000"/>
              </a:lnSpc>
              <a:spcBef>
                <a:spcPts val="150"/>
              </a:spcBef>
              <a:defRPr/>
            </a:pPr>
            <a:r>
              <a:rPr lang="zh-CN" altLang="en-US" sz="1600" dirty="0">
                <a:solidFill>
                  <a:srgbClr val="312D2A"/>
                </a:solidFill>
                <a:latin typeface="+mn-ea"/>
                <a:cs typeface="Oracle Sans" panose="020B0503020204020204" pitchFamily="34" charset="0"/>
              </a:rPr>
              <a:t>图表提供了许多种可视化数据集的方式，包括条形图、线形图、面积图、范围图、组合图、散点图、气泡图、极线图、锥体图、雷达图、饼图、圆环图、漏斗图、刻度盘图、股价图和甘特图。</a:t>
            </a:r>
          </a:p>
        </p:txBody>
      </p:sp>
    </p:spTree>
    <p:extLst>
      <p:ext uri="{BB962C8B-B14F-4D97-AF65-F5344CB8AC3E}">
        <p14:creationId xmlns:p14="http://schemas.microsoft.com/office/powerpoint/2010/main" val="253102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chemeClr val="bg1">
                    <a:lumMod val="10000"/>
                  </a:schemeClr>
                </a:solidFill>
              </a:rPr>
              <a:t>会议日程</a:t>
            </a:r>
            <a:endParaRPr lang="en-US" altLang="zh-CN" sz="2400" dirty="0">
              <a:solidFill>
                <a:schemeClr val="bg1">
                  <a:lumMod val="10000"/>
                </a:schemeClr>
              </a:solidFill>
            </a:endParaRPr>
          </a:p>
        </p:txBody>
      </p:sp>
      <p:sp>
        <p:nvSpPr>
          <p:cNvPr id="9" name="Rectangle 8">
            <a:extLst>
              <a:ext uri="{FF2B5EF4-FFF2-40B4-BE49-F238E27FC236}">
                <a16:creationId xmlns:a16="http://schemas.microsoft.com/office/drawing/2014/main" id="{45D2607D-3523-45AD-BC6F-2D7860CE435F}"/>
              </a:ext>
            </a:extLst>
          </p:cNvPr>
          <p:cNvSpPr/>
          <p:nvPr/>
        </p:nvSpPr>
        <p:spPr>
          <a:xfrm>
            <a:off x="768675" y="2251946"/>
            <a:ext cx="9460739" cy="3576877"/>
          </a:xfrm>
          <a:prstGeom prst="rect">
            <a:avLst/>
          </a:prstGeom>
        </p:spPr>
        <p:txBody>
          <a:bodyPr wrap="square">
            <a:spAutoFit/>
          </a:bodyPr>
          <a:lstStyle/>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en-US" altLang="zh-CN" sz="2000" dirty="0">
                <a:solidFill>
                  <a:schemeClr val="bg1">
                    <a:lumMod val="10000"/>
                  </a:schemeClr>
                </a:solidFill>
                <a:latin typeface="+mn-ea"/>
              </a:rPr>
              <a:t>Oracle </a:t>
            </a:r>
            <a:r>
              <a:rPr lang="zh-CN" altLang="en-US" sz="2000" dirty="0">
                <a:solidFill>
                  <a:schemeClr val="bg1">
                    <a:lumMod val="10000"/>
                  </a:schemeClr>
                </a:solidFill>
                <a:latin typeface="+mn-ea"/>
              </a:rPr>
              <a:t>低代码平台</a:t>
            </a:r>
            <a:r>
              <a:rPr lang="en-US" altLang="zh-CN" sz="2000" dirty="0">
                <a:solidFill>
                  <a:schemeClr val="bg1">
                    <a:lumMod val="10000"/>
                  </a:schemeClr>
                </a:solidFill>
                <a:latin typeface="+mn-ea"/>
              </a:rPr>
              <a:t>APEX</a:t>
            </a:r>
            <a:r>
              <a:rPr lang="zh-CN" altLang="en-US" sz="2000" dirty="0">
                <a:solidFill>
                  <a:schemeClr val="bg1">
                    <a:lumMod val="10000"/>
                  </a:schemeClr>
                </a:solidFill>
                <a:latin typeface="+mn-ea"/>
              </a:rPr>
              <a:t>介绍</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功能详解</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典型应用场景</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客户案例</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zh-CN" altLang="en-US" sz="2000" dirty="0">
                <a:solidFill>
                  <a:schemeClr val="bg1">
                    <a:lumMod val="10000"/>
                  </a:schemeClr>
                </a:solidFill>
                <a:latin typeface="+mn-ea"/>
              </a:rPr>
              <a:t>认识</a:t>
            </a:r>
            <a:r>
              <a:rPr lang="en-US" altLang="zh-CN" sz="2000" dirty="0">
                <a:solidFill>
                  <a:schemeClr val="bg1">
                    <a:lumMod val="10000"/>
                  </a:schemeClr>
                </a:solidFill>
                <a:latin typeface="+mn-ea"/>
              </a:rPr>
              <a:t>APEX</a:t>
            </a:r>
            <a:r>
              <a:rPr lang="zh-CN" altLang="en-US" sz="2000" dirty="0">
                <a:solidFill>
                  <a:schemeClr val="bg1">
                    <a:lumMod val="10000"/>
                  </a:schemeClr>
                </a:solidFill>
                <a:latin typeface="+mn-ea"/>
              </a:rPr>
              <a:t>工作区</a:t>
            </a:r>
            <a:endParaRPr lang="en-US" altLang="zh-CN" sz="2000" dirty="0">
              <a:solidFill>
                <a:schemeClr val="bg1">
                  <a:lumMod val="10000"/>
                </a:schemeClr>
              </a:solidFill>
              <a:latin typeface="+mn-ea"/>
            </a:endParaRPr>
          </a:p>
          <a:p>
            <a:pPr marL="457200" indent="-457200">
              <a:lnSpc>
                <a:spcPct val="150000"/>
              </a:lnSpc>
              <a:spcBef>
                <a:spcPts val="600"/>
              </a:spcBef>
              <a:spcAft>
                <a:spcPts val="600"/>
              </a:spcAft>
              <a:buSzPct val="100000"/>
              <a:buFont typeface="Wingdings" panose="05000000000000000000" pitchFamily="2" charset="2"/>
              <a:buChar char="ü"/>
              <a:defRPr sz="6400">
                <a:solidFill>
                  <a:srgbClr val="FFFFFF"/>
                </a:solidFill>
                <a:latin typeface="Helvetica"/>
                <a:ea typeface="Helvetica"/>
                <a:cs typeface="Helvetica"/>
                <a:sym typeface="Helvetica"/>
              </a:defRPr>
            </a:pPr>
            <a:r>
              <a:rPr lang="en-US" altLang="zh-CN" sz="2000" dirty="0">
                <a:solidFill>
                  <a:schemeClr val="bg1">
                    <a:lumMod val="10000"/>
                  </a:schemeClr>
                </a:solidFill>
                <a:latin typeface="+mn-ea"/>
              </a:rPr>
              <a:t>APEX</a:t>
            </a:r>
            <a:r>
              <a:rPr lang="zh-CN" altLang="en-US" sz="2000" dirty="0">
                <a:solidFill>
                  <a:schemeClr val="bg1">
                    <a:lumMod val="10000"/>
                  </a:schemeClr>
                </a:solidFill>
                <a:latin typeface="+mn-ea"/>
              </a:rPr>
              <a:t>资源</a:t>
            </a:r>
            <a:endParaRPr lang="en-US" altLang="zh-CN" sz="2000" dirty="0">
              <a:solidFill>
                <a:schemeClr val="bg1">
                  <a:lumMod val="10000"/>
                </a:schemeClr>
              </a:solidFill>
              <a:latin typeface="+mn-ea"/>
            </a:endParaRPr>
          </a:p>
        </p:txBody>
      </p:sp>
      <p:sp>
        <p:nvSpPr>
          <p:cNvPr id="7" name="Footer Placeholder 6">
            <a:extLst>
              <a:ext uri="{FF2B5EF4-FFF2-40B4-BE49-F238E27FC236}">
                <a16:creationId xmlns:a16="http://schemas.microsoft.com/office/drawing/2014/main" id="{B57E4A70-0068-7FD7-848A-C47B84304CFB}"/>
              </a:ext>
            </a:extLst>
          </p:cNvPr>
          <p:cNvSpPr>
            <a:spLocks noGrp="1"/>
          </p:cNvSpPr>
          <p:nvPr>
            <p:ph type="ftr" sz="quarter" idx="15"/>
          </p:nvPr>
        </p:nvSpPr>
        <p:spPr/>
        <p:txBody>
          <a:bodyPr/>
          <a:lstStyle/>
          <a:p>
            <a:r>
              <a:rPr lang="en-US"/>
              <a:t>Copyright © 2023, Oracle and/or its affiliates</a:t>
            </a:r>
            <a:endParaRPr lang="en-US" dirty="0"/>
          </a:p>
        </p:txBody>
      </p:sp>
    </p:spTree>
    <p:extLst>
      <p:ext uri="{BB962C8B-B14F-4D97-AF65-F5344CB8AC3E}">
        <p14:creationId xmlns:p14="http://schemas.microsoft.com/office/powerpoint/2010/main" val="87221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A81ED-881A-4991-BD6E-21827CCE8577}"/>
              </a:ext>
            </a:extLst>
          </p:cNvPr>
          <p:cNvSpPr>
            <a:spLocks noGrp="1"/>
          </p:cNvSpPr>
          <p:nvPr>
            <p:ph type="title"/>
          </p:nvPr>
        </p:nvSpPr>
        <p:spPr>
          <a:xfrm>
            <a:off x="760277" y="220821"/>
            <a:ext cx="10668269" cy="822960"/>
          </a:xfrm>
        </p:spPr>
        <p:txBody>
          <a:bodyPr/>
          <a:lstStyle/>
          <a:p>
            <a:r>
              <a:rPr lang="en-US" altLang="zh-CN" dirty="0"/>
              <a:t>APEX</a:t>
            </a:r>
            <a:r>
              <a:rPr lang="zh-CN" altLang="en-US" dirty="0"/>
              <a:t>插件世界</a:t>
            </a:r>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r>
              <a:rPr lang="en-US"/>
              <a:t>Copyright © 2022, Oracle and/or its affiliates</a:t>
            </a:r>
            <a:endParaRPr lang="en-US" sz="900"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defRPr/>
            </a:pPr>
            <a:fld id="{345D60D9-5372-5F40-9443-0F9AE5BDC3C8}" type="slidenum">
              <a:rPr lang="en-US" smtClean="0"/>
              <a:pPr defTabSz="914081">
                <a:defRPr/>
              </a:pPr>
              <a:t>20</a:t>
            </a:fld>
            <a:endParaRPr lang="en-US" sz="900"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pic>
        <p:nvPicPr>
          <p:cNvPr id="13" name="图片 12">
            <a:extLst>
              <a:ext uri="{FF2B5EF4-FFF2-40B4-BE49-F238E27FC236}">
                <a16:creationId xmlns:a16="http://schemas.microsoft.com/office/drawing/2014/main" id="{2F6F6FE0-8586-FD9E-4A4C-A81AD0DCE257}"/>
              </a:ext>
            </a:extLst>
          </p:cNvPr>
          <p:cNvPicPr>
            <a:picLocks noChangeAspect="1"/>
          </p:cNvPicPr>
          <p:nvPr/>
        </p:nvPicPr>
        <p:blipFill>
          <a:blip r:embed="rId3"/>
          <a:stretch>
            <a:fillRect/>
          </a:stretch>
        </p:blipFill>
        <p:spPr>
          <a:xfrm>
            <a:off x="4206934" y="1614297"/>
            <a:ext cx="7673881" cy="3869952"/>
          </a:xfrm>
          <a:prstGeom prst="rect">
            <a:avLst/>
          </a:prstGeom>
        </p:spPr>
      </p:pic>
      <p:sp>
        <p:nvSpPr>
          <p:cNvPr id="14" name="文本框 13">
            <a:extLst>
              <a:ext uri="{FF2B5EF4-FFF2-40B4-BE49-F238E27FC236}">
                <a16:creationId xmlns:a16="http://schemas.microsoft.com/office/drawing/2014/main" id="{20C89634-C5C3-B99F-A5F6-2A702CBE09C5}"/>
              </a:ext>
            </a:extLst>
          </p:cNvPr>
          <p:cNvSpPr txBox="1"/>
          <p:nvPr/>
        </p:nvSpPr>
        <p:spPr>
          <a:xfrm>
            <a:off x="462209" y="1835679"/>
            <a:ext cx="3649467" cy="1015663"/>
          </a:xfrm>
          <a:prstGeom prst="rect">
            <a:avLst/>
          </a:prstGeom>
          <a:noFill/>
        </p:spPr>
        <p:txBody>
          <a:bodyPr wrap="square">
            <a:spAutoFit/>
          </a:bodyPr>
          <a:lstStyle/>
          <a:p>
            <a:pPr defTabSz="228531">
              <a:defRPr/>
            </a:pPr>
            <a:r>
              <a:rPr kumimoji="0" lang="zh-CN" altLang="en-US" sz="2000" b="0" i="0" u="none" strike="noStrike" kern="1200" cap="none" spc="0" normalizeH="0" baseline="0" noProof="0" dirty="0">
                <a:ln>
                  <a:noFill/>
                </a:ln>
                <a:solidFill>
                  <a:srgbClr val="312D2A"/>
                </a:solidFill>
                <a:effectLst/>
                <a:uLnTx/>
                <a:uFillTx/>
                <a:ea typeface="SimSun" panose="02010600030101010101" pitchFamily="2" charset="-122"/>
                <a:cs typeface="Oracle Sans" panose="020B0503020204020204" pitchFamily="34" charset="0"/>
              </a:rPr>
              <a:t>插件使您能够使用平台本身不可用的自定义功能来扩展您的 APEX 应用程序。</a:t>
            </a:r>
          </a:p>
        </p:txBody>
      </p:sp>
    </p:spTree>
    <p:extLst>
      <p:ext uri="{BB962C8B-B14F-4D97-AF65-F5344CB8AC3E}">
        <p14:creationId xmlns:p14="http://schemas.microsoft.com/office/powerpoint/2010/main" val="29101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061" rIns="0" bIns="0" rtlCol="0" anchor="b">
            <a:spAutoFit/>
          </a:bodyPr>
          <a:lstStyle/>
          <a:p>
            <a:pPr>
              <a:lnSpc>
                <a:spcPct val="100000"/>
              </a:lnSpc>
            </a:pPr>
            <a:r>
              <a:rPr lang="en" altLang="zh-CN" sz="2799" dirty="0">
                <a:latin typeface="+mn-ea"/>
                <a:cs typeface="Oracle Sans" panose="020B0503020204020204" pitchFamily="34" charset="0"/>
              </a:rPr>
              <a:t>APEX + Workflow (</a:t>
            </a:r>
            <a:r>
              <a:rPr lang="zh-CN" altLang="en-US" sz="2799" dirty="0">
                <a:latin typeface="+mn-ea"/>
                <a:cs typeface="Oracle Sans" panose="020B0503020204020204" pitchFamily="34" charset="0"/>
              </a:rPr>
              <a:t>审批工作流</a:t>
            </a:r>
            <a:r>
              <a:rPr lang="en-US" altLang="zh-CN" sz="2799" dirty="0">
                <a:latin typeface="+mn-ea"/>
                <a:cs typeface="Oracle Sans" panose="020B0503020204020204" pitchFamily="34" charset="0"/>
              </a:rPr>
              <a:t>)</a:t>
            </a:r>
            <a:endParaRPr lang="en-US" sz="2799" dirty="0">
              <a:latin typeface="+mn-ea"/>
              <a:cs typeface="Oracle Sans" panose="020B0503020204020204" pitchFamily="34" charset="0"/>
            </a:endParaRPr>
          </a:p>
        </p:txBody>
      </p:sp>
      <p:sp>
        <p:nvSpPr>
          <p:cNvPr id="2" name="灯片编号占位符 1">
            <a:extLst>
              <a:ext uri="{FF2B5EF4-FFF2-40B4-BE49-F238E27FC236}">
                <a16:creationId xmlns:a16="http://schemas.microsoft.com/office/drawing/2014/main" id="{0A138BFA-C614-BB38-C1F2-7985D9ABDF78}"/>
              </a:ext>
            </a:extLst>
          </p:cNvPr>
          <p:cNvSpPr>
            <a:spLocks noGrp="1"/>
          </p:cNvSpPr>
          <p:nvPr>
            <p:ph type="sldNum" sz="quarter" idx="47"/>
          </p:nvPr>
        </p:nvSpPr>
        <p:spPr/>
        <p:txBody>
          <a:bodyPr/>
          <a:lstStyle/>
          <a:p>
            <a:pPr defTabSz="914081"/>
            <a:fld id="{345D60D9-5372-5F40-9443-0F9AE5BDC3C8}" type="slidenum">
              <a:rPr lang="en-US">
                <a:latin typeface="Oracle Sans Tab"/>
              </a:rPr>
              <a:pPr defTabSz="914081"/>
              <a:t>21</a:t>
            </a:fld>
            <a:endParaRPr lang="en-US" dirty="0">
              <a:latin typeface="Oracle Sans Tab"/>
            </a:endParaRPr>
          </a:p>
        </p:txBody>
      </p:sp>
      <p:sp>
        <p:nvSpPr>
          <p:cNvPr id="8" name="Footer Placeholder 3">
            <a:extLst>
              <a:ext uri="{FF2B5EF4-FFF2-40B4-BE49-F238E27FC236}">
                <a16:creationId xmlns:a16="http://schemas.microsoft.com/office/drawing/2014/main" id="{250CA5AA-C706-5B07-7B41-9D573B331BE4}"/>
              </a:ext>
            </a:extLst>
          </p:cNvPr>
          <p:cNvSpPr txBox="1">
            <a:spLocks/>
          </p:cNvSpPr>
          <p:nvPr/>
        </p:nvSpPr>
        <p:spPr>
          <a:xfrm>
            <a:off x="1127789" y="6431605"/>
            <a:ext cx="5743509" cy="365006"/>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81"/>
            <a:r>
              <a:rPr lang="en-US" sz="900" dirty="0">
                <a:latin typeface="Oracle Sans Tab"/>
              </a:rPr>
              <a:t>Copyright © 2023, Oracle and/or its affiliates</a:t>
            </a:r>
          </a:p>
        </p:txBody>
      </p:sp>
      <p:pic>
        <p:nvPicPr>
          <p:cNvPr id="4098" name="Picture 2" descr="Example Process running">
            <a:extLst>
              <a:ext uri="{FF2B5EF4-FFF2-40B4-BE49-F238E27FC236}">
                <a16:creationId xmlns:a16="http://schemas.microsoft.com/office/drawing/2014/main" id="{57EF13EA-806C-BD58-F285-81675ED1574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58424" y="1555588"/>
            <a:ext cx="6162975" cy="345857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6B11D5C-D4AF-CE4A-948E-3A64A23D8A80}"/>
              </a:ext>
            </a:extLst>
          </p:cNvPr>
          <p:cNvSpPr txBox="1"/>
          <p:nvPr/>
        </p:nvSpPr>
        <p:spPr>
          <a:xfrm>
            <a:off x="580852" y="1555588"/>
            <a:ext cx="4862964" cy="4300442"/>
          </a:xfrm>
          <a:prstGeom prst="rect">
            <a:avLst/>
          </a:prstGeom>
          <a:noFill/>
        </p:spPr>
        <p:txBody>
          <a:bodyPr wrap="square">
            <a:spAutoFit/>
          </a:bodyPr>
          <a:lstStyle/>
          <a:p>
            <a:pPr>
              <a:lnSpc>
                <a:spcPct val="150000"/>
              </a:lnSpc>
              <a:spcBef>
                <a:spcPts val="150"/>
              </a:spcBef>
            </a:pPr>
            <a:r>
              <a:rPr lang="zh-CN" altLang="en-US" sz="1600" dirty="0">
                <a:latin typeface="+mn-ea"/>
              </a:rPr>
              <a:t>根据</a:t>
            </a:r>
            <a:r>
              <a:rPr lang="en" altLang="zh-CN" sz="1600" dirty="0">
                <a:latin typeface="+mn-ea"/>
              </a:rPr>
              <a:t>BPMN 2.0</a:t>
            </a:r>
            <a:r>
              <a:rPr lang="zh-CN" altLang="en-US" sz="1600" dirty="0">
                <a:latin typeface="+mn-ea"/>
              </a:rPr>
              <a:t>标准建模和运行流程；</a:t>
            </a:r>
            <a:endParaRPr lang="en-US" altLang="zh-CN" sz="1600" dirty="0">
              <a:latin typeface="+mn-ea"/>
            </a:endParaRPr>
          </a:p>
          <a:p>
            <a:pPr>
              <a:lnSpc>
                <a:spcPct val="150000"/>
              </a:lnSpc>
              <a:spcBef>
                <a:spcPts val="150"/>
              </a:spcBef>
            </a:pPr>
            <a:r>
              <a:rPr lang="zh-CN" altLang="en-US" sz="1600" dirty="0">
                <a:latin typeface="+mn-ea"/>
              </a:rPr>
              <a:t>可以与支持 </a:t>
            </a:r>
            <a:r>
              <a:rPr lang="en" altLang="zh-CN" sz="1600" dirty="0">
                <a:latin typeface="+mn-ea"/>
              </a:rPr>
              <a:t>BPMN </a:t>
            </a:r>
            <a:r>
              <a:rPr lang="zh-CN" altLang="en-US" sz="1600" dirty="0">
                <a:latin typeface="+mn-ea"/>
              </a:rPr>
              <a:t>的外部流程自动化系统结合使用；</a:t>
            </a:r>
            <a:endParaRPr lang="en-US" altLang="zh-CN" sz="1600" dirty="0">
              <a:latin typeface="+mn-ea"/>
            </a:endParaRPr>
          </a:p>
          <a:p>
            <a:pPr marL="285664" indent="-285664">
              <a:lnSpc>
                <a:spcPct val="150000"/>
              </a:lnSpc>
              <a:spcBef>
                <a:spcPts val="400"/>
              </a:spcBef>
              <a:buFont typeface="Arial" panose="020B0604020202020204" pitchFamily="34" charset="0"/>
              <a:buChar char="•"/>
            </a:pPr>
            <a:r>
              <a:rPr lang="en" altLang="zh-CN" sz="1600" b="1" dirty="0">
                <a:latin typeface="+mn-ea"/>
                <a:cs typeface="Oracle Sans" panose="020B0503020204020204" pitchFamily="34" charset="0"/>
              </a:rPr>
              <a:t>OCI </a:t>
            </a:r>
            <a:r>
              <a:rPr lang="zh-CN" altLang="en-US" sz="1600" b="1" dirty="0">
                <a:latin typeface="+mn-ea"/>
                <a:cs typeface="Oracle Sans" panose="020B0503020204020204" pitchFamily="34" charset="0"/>
              </a:rPr>
              <a:t>流程自动化 </a:t>
            </a:r>
            <a:r>
              <a:rPr lang="en-US" altLang="zh-CN" sz="1600" b="1" dirty="0">
                <a:latin typeface="+mn-ea"/>
                <a:cs typeface="Oracle Sans" panose="020B0503020204020204" pitchFamily="34" charset="0"/>
              </a:rPr>
              <a:t>(</a:t>
            </a:r>
            <a:r>
              <a:rPr lang="en" altLang="zh-CN" sz="1600" b="1" dirty="0">
                <a:latin typeface="+mn-ea"/>
                <a:cs typeface="Oracle Sans" panose="020B0503020204020204" pitchFamily="34" charset="0"/>
              </a:rPr>
              <a:t>OPA) </a:t>
            </a:r>
            <a:r>
              <a:rPr lang="zh-CN" altLang="en-US" sz="1600" b="1" dirty="0">
                <a:latin typeface="+mn-ea"/>
                <a:cs typeface="Oracle Sans" panose="020B0503020204020204" pitchFamily="34" charset="0"/>
              </a:rPr>
              <a:t>服务</a:t>
            </a:r>
          </a:p>
          <a:p>
            <a:pPr marL="229325">
              <a:lnSpc>
                <a:spcPct val="150000"/>
              </a:lnSpc>
            </a:pPr>
            <a:r>
              <a:rPr lang="en" altLang="zh-CN" sz="1200" dirty="0">
                <a:latin typeface="+mn-ea"/>
                <a:cs typeface="Oracle Sans" panose="020B0503020204020204" pitchFamily="34" charset="0"/>
              </a:rPr>
              <a:t>OPA </a:t>
            </a:r>
            <a:r>
              <a:rPr lang="zh-CN" altLang="en-US" sz="1200" dirty="0">
                <a:latin typeface="+mn-ea"/>
                <a:cs typeface="Oracle Sans" panose="020B0503020204020204" pitchFamily="34" charset="0"/>
              </a:rPr>
              <a:t>是一种原生服务，可供开发人员和业务专家快速自动执行审批工作流。</a:t>
            </a:r>
            <a:endParaRPr lang="en-US" altLang="zh-CN" sz="1200" dirty="0">
              <a:latin typeface="+mn-ea"/>
              <a:cs typeface="Oracle Sans" panose="020B0503020204020204" pitchFamily="34" charset="0"/>
            </a:endParaRPr>
          </a:p>
          <a:p>
            <a:pPr marL="285664" indent="-285664">
              <a:lnSpc>
                <a:spcPct val="150000"/>
              </a:lnSpc>
              <a:spcBef>
                <a:spcPts val="400"/>
              </a:spcBef>
              <a:buFont typeface="Arial" panose="020B0604020202020204" pitchFamily="34" charset="0"/>
              <a:buChar char="•"/>
            </a:pPr>
            <a:r>
              <a:rPr lang="en" altLang="zh-CN" sz="1600" b="1" dirty="0">
                <a:latin typeface="+mn-ea"/>
                <a:cs typeface="Oracle Sans" panose="020B0503020204020204" pitchFamily="34" charset="0"/>
              </a:rPr>
              <a:t>APEX </a:t>
            </a:r>
            <a:r>
              <a:rPr lang="zh-CN" altLang="en-US" sz="1600" b="1" dirty="0">
                <a:latin typeface="+mn-ea"/>
                <a:cs typeface="Oracle Sans" panose="020B0503020204020204" pitchFamily="34" charset="0"/>
              </a:rPr>
              <a:t>流</a:t>
            </a:r>
          </a:p>
          <a:p>
            <a:pPr marL="229325">
              <a:lnSpc>
                <a:spcPct val="150000"/>
              </a:lnSpc>
            </a:pP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流是对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的开源扩展，它由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社区开发，并得到 </a:t>
            </a:r>
            <a:r>
              <a:rPr lang="en" altLang="zh-CN" sz="1200" dirty="0">
                <a:latin typeface="+mn-ea"/>
                <a:cs typeface="Oracle Sans" panose="020B0503020204020204" pitchFamily="34" charset="0"/>
              </a:rPr>
              <a:t>Oracle </a:t>
            </a:r>
            <a:r>
              <a:rPr lang="zh-CN" altLang="en-US" sz="1200" dirty="0">
                <a:latin typeface="+mn-ea"/>
                <a:cs typeface="Oracle Sans" panose="020B0503020204020204" pitchFamily="34" charset="0"/>
              </a:rPr>
              <a:t>的支持和帮助。可以使用它对 </a:t>
            </a:r>
            <a:r>
              <a:rPr lang="en" altLang="zh-CN" sz="1200" dirty="0">
                <a:latin typeface="+mn-ea"/>
                <a:cs typeface="Oracle Sans" panose="020B0503020204020204" pitchFamily="34" charset="0"/>
              </a:rPr>
              <a:t>BPMN </a:t>
            </a:r>
            <a:r>
              <a:rPr lang="zh-CN" altLang="en-US" sz="1200" dirty="0">
                <a:latin typeface="+mn-ea"/>
                <a:cs typeface="Oracle Sans" panose="020B0503020204020204" pitchFamily="34" charset="0"/>
              </a:rPr>
              <a:t>业务流程进行建模，在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中开发流程步骤，并监视通过 </a:t>
            </a:r>
            <a:r>
              <a:rPr lang="en" altLang="zh-CN" sz="1200" dirty="0">
                <a:latin typeface="+mn-ea"/>
                <a:cs typeface="Oracle Sans" panose="020B0503020204020204" pitchFamily="34" charset="0"/>
              </a:rPr>
              <a:t>APEX </a:t>
            </a:r>
            <a:r>
              <a:rPr lang="zh-CN" altLang="en-US" sz="1200" dirty="0">
                <a:latin typeface="+mn-ea"/>
                <a:cs typeface="Oracle Sans" panose="020B0503020204020204" pitchFamily="34" charset="0"/>
              </a:rPr>
              <a:t>流应用运行的流程。</a:t>
            </a:r>
          </a:p>
          <a:p>
            <a:pPr marL="285664" indent="-285664">
              <a:lnSpc>
                <a:spcPct val="150000"/>
              </a:lnSpc>
              <a:spcBef>
                <a:spcPts val="400"/>
              </a:spcBef>
              <a:buFont typeface="Arial" panose="020B0604020202020204" pitchFamily="34" charset="0"/>
              <a:buChar char="•"/>
            </a:pPr>
            <a:r>
              <a:rPr lang="zh-CN" altLang="en-US" sz="1600" b="1" dirty="0">
                <a:latin typeface="+mn-ea"/>
                <a:cs typeface="Oracle Sans" panose="020B0503020204020204" pitchFamily="34" charset="0"/>
              </a:rPr>
              <a:t>第三方流程自动化</a:t>
            </a:r>
          </a:p>
          <a:p>
            <a:pPr marL="229325">
              <a:lnSpc>
                <a:spcPct val="150000"/>
              </a:lnSpc>
            </a:pPr>
            <a:r>
              <a:rPr lang="zh-CN" altLang="en-US" sz="1200" dirty="0">
                <a:latin typeface="+mn-ea"/>
                <a:cs typeface="Oracle Sans" panose="020B0503020204020204" pitchFamily="34" charset="0"/>
              </a:rPr>
              <a:t>通过使用 </a:t>
            </a:r>
            <a:r>
              <a:rPr lang="en" altLang="zh-CN" sz="1200" dirty="0">
                <a:latin typeface="+mn-ea"/>
                <a:cs typeface="Oracle Sans" panose="020B0503020204020204" pitchFamily="34" charset="0"/>
              </a:rPr>
              <a:t>REST </a:t>
            </a:r>
            <a:r>
              <a:rPr lang="zh-CN" altLang="en-US" sz="1200" dirty="0">
                <a:latin typeface="+mn-ea"/>
                <a:cs typeface="Oracle Sans" panose="020B0503020204020204" pitchFamily="34" charset="0"/>
              </a:rPr>
              <a:t>端点、启用 </a:t>
            </a:r>
            <a:r>
              <a:rPr lang="en" altLang="zh-CN" sz="1200" dirty="0">
                <a:latin typeface="+mn-ea"/>
                <a:cs typeface="Oracle Sans" panose="020B0503020204020204" pitchFamily="34" charset="0"/>
              </a:rPr>
              <a:t>REST </a:t>
            </a:r>
            <a:r>
              <a:rPr lang="zh-CN" altLang="en-US" sz="1200" dirty="0">
                <a:latin typeface="+mn-ea"/>
                <a:cs typeface="Oracle Sans" panose="020B0503020204020204" pitchFamily="34" charset="0"/>
              </a:rPr>
              <a:t>的 </a:t>
            </a:r>
            <a:r>
              <a:rPr lang="en" altLang="zh-CN" sz="1200" dirty="0">
                <a:latin typeface="+mn-ea"/>
                <a:cs typeface="Oracle Sans" panose="020B0503020204020204" pitchFamily="34" charset="0"/>
              </a:rPr>
              <a:t>SQL </a:t>
            </a:r>
            <a:r>
              <a:rPr lang="zh-CN" altLang="en-US" sz="1200" dirty="0">
                <a:latin typeface="+mn-ea"/>
                <a:cs typeface="Oracle Sans" panose="020B0503020204020204" pitchFamily="34" charset="0"/>
              </a:rPr>
              <a:t>或数据库链接，您几乎可以与任何外部第三方数字流程自动化服务集成。</a:t>
            </a:r>
          </a:p>
        </p:txBody>
      </p:sp>
    </p:spTree>
    <p:extLst>
      <p:ext uri="{BB962C8B-B14F-4D97-AF65-F5344CB8AC3E}">
        <p14:creationId xmlns:p14="http://schemas.microsoft.com/office/powerpoint/2010/main" val="308824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0B9D10-5A9F-4E0C-B345-14953273617B}"/>
              </a:ext>
            </a:extLst>
          </p:cNvPr>
          <p:cNvSpPr>
            <a:spLocks noGrp="1"/>
          </p:cNvSpPr>
          <p:nvPr>
            <p:ph type="title"/>
          </p:nvPr>
        </p:nvSpPr>
        <p:spPr/>
        <p:txBody>
          <a:bodyPr/>
          <a:lstStyle/>
          <a:p>
            <a:r>
              <a:rPr lang="zh-CN" altLang="en-US" dirty="0"/>
              <a:t>安全性：验证和授权</a:t>
            </a:r>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r>
              <a:rPr lang="en-US"/>
              <a:t>Copyright © 2022, Oracle and/or its affiliates</a:t>
            </a:r>
            <a:endParaRPr lang="en-US" dirty="0">
              <a:latin typeface="Oracle Sans Tab"/>
            </a:endParaRPr>
          </a:p>
        </p:txBody>
      </p:sp>
      <p:sp>
        <p:nvSpPr>
          <p:cNvPr id="2" name="Slide Number Placeholder 1">
            <a:extLst>
              <a:ext uri="{FF2B5EF4-FFF2-40B4-BE49-F238E27FC236}">
                <a16:creationId xmlns:a16="http://schemas.microsoft.com/office/drawing/2014/main" id="{6F8E295B-05EF-4359-BD32-F17EA3996EC9}"/>
              </a:ext>
            </a:extLst>
          </p:cNvPr>
          <p:cNvSpPr>
            <a:spLocks noGrp="1"/>
          </p:cNvSpPr>
          <p:nvPr>
            <p:ph type="sldNum" sz="quarter" idx="47"/>
          </p:nvPr>
        </p:nvSpPr>
        <p:spPr>
          <a:prstGeom prst="rect">
            <a:avLst/>
          </a:prstGeom>
        </p:spPr>
        <p:txBody>
          <a:bodyPr vert="horz" lIns="0" tIns="0" rIns="0" bIns="0" rtlCol="0" anchor="ctr"/>
          <a:lstStyle>
            <a:defPPr>
              <a:defRPr lang="en-US"/>
            </a:defPPr>
            <a:lvl1pPr marL="0" algn="l" defTabSz="457063" rtl="0" eaLnBrk="1" latinLnBrk="0" hangingPunct="1">
              <a:defRPr sz="1799" kern="1200">
                <a:solidFill>
                  <a:srgbClr val="8B8580"/>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a:lstStyle>
          <a:p>
            <a:pPr defTabSz="914081"/>
            <a:fld id="{345D60D9-5372-5F40-9443-0F9AE5BDC3C8}" type="slidenum">
              <a:rPr lang="en-US" smtClean="0"/>
              <a:pPr defTabSz="914081"/>
              <a:t>22</a:t>
            </a:fld>
            <a:endParaRPr lang="en-US" dirty="0">
              <a:latin typeface="Oracle Sans Tab"/>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508" y="-143299"/>
            <a:ext cx="304701" cy="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081">
              <a:defRPr/>
            </a:pPr>
            <a:endParaRPr lang="en-US" alt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508" y="-143299"/>
            <a:ext cx="304701" cy="304702"/>
          </a:xfrm>
          <a:prstGeom prst="rect">
            <a:avLst/>
          </a:prstGeom>
          <a:noFill/>
        </p:spPr>
        <p:txBody>
          <a:bodyPr vert="horz" wrap="square" lIns="91410" tIns="45705" rIns="91410" bIns="45705" numCol="1" anchor="t" anchorCtr="0" compatLnSpc="1"/>
          <a:lstStyle/>
          <a:p>
            <a:pPr defTabSz="914081">
              <a:defRPr/>
            </a:pPr>
            <a:endParaRPr lang="en-US" sz="1799">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9" name="文本框 18">
            <a:extLst>
              <a:ext uri="{FF2B5EF4-FFF2-40B4-BE49-F238E27FC236}">
                <a16:creationId xmlns:a16="http://schemas.microsoft.com/office/drawing/2014/main" id="{E6A57B4E-AB73-2161-E7C7-AF9675A7CF9F}"/>
              </a:ext>
            </a:extLst>
          </p:cNvPr>
          <p:cNvSpPr txBox="1"/>
          <p:nvPr/>
        </p:nvSpPr>
        <p:spPr>
          <a:xfrm>
            <a:off x="673587" y="1543628"/>
            <a:ext cx="5647313" cy="4700967"/>
          </a:xfrm>
          <a:prstGeom prst="rect">
            <a:avLst/>
          </a:prstGeom>
          <a:noFill/>
        </p:spPr>
        <p:txBody>
          <a:bodyPr wrap="square">
            <a:spAutoFit/>
          </a:bodyPr>
          <a:lstStyle/>
          <a:p>
            <a:pPr algn="l">
              <a:lnSpc>
                <a:spcPct val="150000"/>
              </a:lnSpc>
            </a:pPr>
            <a:r>
              <a:rPr lang="zh-CN" altLang="en-US" sz="1600" dirty="0">
                <a:latin typeface="+mn-ea"/>
                <a:cs typeface="Oracle Sans" panose="020B0503020204020204" pitchFamily="34" charset="0"/>
              </a:rPr>
              <a:t>验证过程用于识别谁在访问应用，而授权用于定义用户是否有权使用应用或它的某部分。</a:t>
            </a:r>
          </a:p>
          <a:p>
            <a:pPr marL="228531" indent="-228531">
              <a:lnSpc>
                <a:spcPct val="150000"/>
              </a:lnSpc>
              <a:buFont typeface="Arial" panose="020B0604020202020204" pitchFamily="34" charset="0"/>
              <a:buChar char="•"/>
            </a:pPr>
            <a:r>
              <a:rPr lang="zh-CN" altLang="en-US" sz="1600" b="1" dirty="0">
                <a:latin typeface="+mn-ea"/>
                <a:cs typeface="Oracle Sans" panose="020B0503020204020204" pitchFamily="34" charset="0"/>
              </a:rPr>
              <a:t>验证方案（</a:t>
            </a:r>
            <a:r>
              <a:rPr lang="en-US" altLang="zh-CN" sz="1600" b="1" dirty="0">
                <a:latin typeface="+mn-ea"/>
                <a:cs typeface="Oracle Sans" panose="020B0503020204020204" pitchFamily="34" charset="0"/>
              </a:rPr>
              <a:t>Apex</a:t>
            </a:r>
            <a:r>
              <a:rPr lang="zh-CN" altLang="en-US" sz="1600" b="1" dirty="0">
                <a:latin typeface="+mn-ea"/>
                <a:cs typeface="Oracle Sans" panose="020B0503020204020204" pitchFamily="34" charset="0"/>
              </a:rPr>
              <a:t>登录验证方式）</a:t>
            </a:r>
          </a:p>
          <a:p>
            <a:pPr marL="229325">
              <a:lnSpc>
                <a:spcPct val="120000"/>
              </a:lnSpc>
              <a:spcBef>
                <a:spcPts val="150"/>
              </a:spcBef>
            </a:pPr>
            <a:r>
              <a:rPr lang="en" altLang="zh-CN" sz="1600" dirty="0">
                <a:latin typeface="+mn-ea"/>
                <a:cs typeface="Oracle Sans" panose="020B0503020204020204" pitchFamily="34" charset="0"/>
              </a:rPr>
              <a:t>Oracle APEX </a:t>
            </a:r>
            <a:r>
              <a:rPr lang="zh-CN" altLang="en-US" sz="1600" dirty="0">
                <a:latin typeface="+mn-ea"/>
                <a:cs typeface="Oracle Sans" panose="020B0503020204020204" pitchFamily="34" charset="0"/>
              </a:rPr>
              <a:t>附带了一组全面的内置验证方案，因此可以轻松地与基于云的验证提供方、公司的 </a:t>
            </a:r>
            <a:r>
              <a:rPr lang="en" altLang="zh-CN" sz="1600" dirty="0">
                <a:latin typeface="+mn-ea"/>
                <a:cs typeface="Oracle Sans" panose="020B0503020204020204" pitchFamily="34" charset="0"/>
              </a:rPr>
              <a:t>LDAP </a:t>
            </a:r>
            <a:r>
              <a:rPr lang="zh-CN" altLang="en-US" sz="1600" dirty="0">
                <a:latin typeface="+mn-ea"/>
                <a:cs typeface="Oracle Sans" panose="020B0503020204020204" pitchFamily="34" charset="0"/>
              </a:rPr>
              <a:t>资料档案库集成，或者使用本地的 </a:t>
            </a:r>
            <a:r>
              <a:rPr lang="en" altLang="zh-CN" sz="1600" dirty="0">
                <a:latin typeface="+mn-ea"/>
                <a:cs typeface="Oracle Sans" panose="020B0503020204020204" pitchFamily="34" charset="0"/>
              </a:rPr>
              <a:t>Oracle APEX </a:t>
            </a:r>
            <a:r>
              <a:rPr lang="zh-CN" altLang="en-US" sz="1600" dirty="0">
                <a:latin typeface="+mn-ea"/>
                <a:cs typeface="Oracle Sans" panose="020B0503020204020204" pitchFamily="34" charset="0"/>
              </a:rPr>
              <a:t>工作区资料档案库</a:t>
            </a:r>
            <a:endParaRPr lang="en-US" altLang="zh-CN" sz="1600" dirty="0">
              <a:latin typeface="+mn-ea"/>
              <a:cs typeface="Oracle Sans" panose="020B0503020204020204" pitchFamily="34" charset="0"/>
            </a:endParaRPr>
          </a:p>
          <a:p>
            <a:pPr marL="229325">
              <a:lnSpc>
                <a:spcPct val="120000"/>
              </a:lnSpc>
              <a:spcBef>
                <a:spcPts val="150"/>
              </a:spcBef>
            </a:pPr>
            <a:r>
              <a:rPr lang="zh-CN" altLang="en-US" sz="1600" dirty="0">
                <a:latin typeface="+mn-ea"/>
                <a:cs typeface="Oracle Sans" panose="020B0503020204020204" pitchFamily="34" charset="0"/>
              </a:rPr>
              <a:t>。</a:t>
            </a:r>
          </a:p>
          <a:p>
            <a:pPr marL="228531" indent="-228531">
              <a:lnSpc>
                <a:spcPct val="150000"/>
              </a:lnSpc>
              <a:buFont typeface="Arial" panose="020B0604020202020204" pitchFamily="34" charset="0"/>
              <a:buChar char="•"/>
            </a:pPr>
            <a:r>
              <a:rPr lang="zh-CN" altLang="en-US" sz="1600" b="1" dirty="0">
                <a:latin typeface="+mn-ea"/>
                <a:cs typeface="Oracle Sans" panose="020B0503020204020204" pitchFamily="34" charset="0"/>
              </a:rPr>
              <a:t>授权方案</a:t>
            </a:r>
            <a:r>
              <a:rPr lang="en-US" altLang="zh-CN" sz="1600" b="1" dirty="0">
                <a:latin typeface="+mn-ea"/>
                <a:cs typeface="Oracle Sans" panose="020B0503020204020204" pitchFamily="34" charset="0"/>
              </a:rPr>
              <a:t>(</a:t>
            </a:r>
            <a:r>
              <a:rPr lang="zh-CN" altLang="en-US" sz="1600" b="1" dirty="0">
                <a:latin typeface="+mn-ea"/>
                <a:cs typeface="Oracle Sans" panose="020B0503020204020204" pitchFamily="34" charset="0"/>
              </a:rPr>
              <a:t>功能组件：访问控制</a:t>
            </a:r>
            <a:r>
              <a:rPr lang="en-US" altLang="zh-CN" sz="1600" b="1" dirty="0">
                <a:latin typeface="+mn-ea"/>
                <a:cs typeface="Oracle Sans" panose="020B0503020204020204" pitchFamily="34" charset="0"/>
              </a:rPr>
              <a:t>)-</a:t>
            </a:r>
            <a:r>
              <a:rPr lang="zh-CN" altLang="en-US" sz="1600" b="1" dirty="0">
                <a:latin typeface="+mn-ea"/>
                <a:cs typeface="Oracle Sans" panose="020B0503020204020204" pitchFamily="34" charset="0"/>
              </a:rPr>
              <a:t>粒度级别</a:t>
            </a:r>
          </a:p>
          <a:p>
            <a:pPr marL="229325">
              <a:lnSpc>
                <a:spcPct val="120000"/>
              </a:lnSpc>
              <a:spcBef>
                <a:spcPts val="150"/>
              </a:spcBef>
            </a:pPr>
            <a:r>
              <a:rPr lang="zh-CN" altLang="en-US" sz="1600" dirty="0">
                <a:latin typeface="+mn-ea"/>
                <a:cs typeface="Oracle Sans" panose="020B0503020204020204" pitchFamily="34" charset="0"/>
              </a:rPr>
              <a:t>使用授权方案定义对您的应用、页及页组件的访问。使用内置的应用访问控制来管理用户和角色。</a:t>
            </a:r>
            <a:endParaRPr lang="en-US" altLang="zh-CN" sz="1600" dirty="0">
              <a:latin typeface="+mn-ea"/>
              <a:cs typeface="Oracle Sans" panose="020B0503020204020204" pitchFamily="34" charset="0"/>
            </a:endParaRPr>
          </a:p>
          <a:p>
            <a:pPr marL="229325">
              <a:lnSpc>
                <a:spcPct val="120000"/>
              </a:lnSpc>
              <a:spcBef>
                <a:spcPts val="150"/>
              </a:spcBef>
            </a:pPr>
            <a:endParaRPr lang="zh-CN" altLang="en-US" sz="1600" dirty="0">
              <a:latin typeface="+mn-ea"/>
              <a:cs typeface="Oracle Sans" panose="020B0503020204020204" pitchFamily="34" charset="0"/>
            </a:endParaRPr>
          </a:p>
          <a:p>
            <a:pPr marL="228531" indent="-228531">
              <a:lnSpc>
                <a:spcPct val="150000"/>
              </a:lnSpc>
              <a:buFont typeface="Arial" panose="020B0604020202020204" pitchFamily="34" charset="0"/>
              <a:buChar char="•"/>
            </a:pPr>
            <a:r>
              <a:rPr lang="zh-CN" altLang="en-US" sz="1600" b="1" dirty="0">
                <a:latin typeface="+mn-ea"/>
                <a:cs typeface="Oracle Sans" panose="020B0503020204020204" pitchFamily="34" charset="0"/>
              </a:rPr>
              <a:t>可扩展性</a:t>
            </a:r>
          </a:p>
          <a:p>
            <a:pPr marL="229325">
              <a:lnSpc>
                <a:spcPct val="120000"/>
              </a:lnSpc>
              <a:spcBef>
                <a:spcPts val="150"/>
              </a:spcBef>
            </a:pPr>
            <a:r>
              <a:rPr lang="zh-CN" altLang="en-US" sz="1600" dirty="0">
                <a:latin typeface="+mn-ea"/>
                <a:cs typeface="Oracle Sans" panose="020B0503020204020204" pitchFamily="34" charset="0"/>
              </a:rPr>
              <a:t>开发人员可以采用 </a:t>
            </a:r>
            <a:r>
              <a:rPr lang="en" altLang="zh-CN" sz="1600" dirty="0">
                <a:latin typeface="+mn-ea"/>
                <a:cs typeface="Oracle Sans" panose="020B0503020204020204" pitchFamily="34" charset="0"/>
              </a:rPr>
              <a:t>SQL </a:t>
            </a:r>
            <a:r>
              <a:rPr lang="zh-CN" altLang="en-US" sz="1600" dirty="0">
                <a:latin typeface="+mn-ea"/>
                <a:cs typeface="Oracle Sans" panose="020B0503020204020204" pitchFamily="34" charset="0"/>
              </a:rPr>
              <a:t>和 </a:t>
            </a:r>
            <a:r>
              <a:rPr lang="en" altLang="zh-CN" sz="1600" dirty="0">
                <a:latin typeface="+mn-ea"/>
                <a:cs typeface="Oracle Sans" panose="020B0503020204020204" pitchFamily="34" charset="0"/>
              </a:rPr>
              <a:t>PL/SQL </a:t>
            </a:r>
            <a:r>
              <a:rPr lang="zh-CN" altLang="en-US" sz="1600" dirty="0">
                <a:latin typeface="+mn-ea"/>
                <a:cs typeface="Oracle Sans" panose="020B0503020204020204" pitchFamily="34" charset="0"/>
              </a:rPr>
              <a:t>编写定制的验证和授权方案，从而轻松扩展 </a:t>
            </a:r>
            <a:r>
              <a:rPr lang="en" altLang="zh-CN" sz="1600" dirty="0">
                <a:latin typeface="+mn-ea"/>
                <a:cs typeface="Oracle Sans" panose="020B0503020204020204" pitchFamily="34" charset="0"/>
              </a:rPr>
              <a:t>Oracle APEX</a:t>
            </a:r>
            <a:r>
              <a:rPr lang="zh-CN" altLang="en" sz="1600" dirty="0">
                <a:latin typeface="+mn-ea"/>
                <a:cs typeface="Oracle Sans" panose="020B0503020204020204" pitchFamily="34" charset="0"/>
              </a:rPr>
              <a:t>。</a:t>
            </a:r>
          </a:p>
        </p:txBody>
      </p:sp>
      <p:sp>
        <p:nvSpPr>
          <p:cNvPr id="20" name="文本框 19">
            <a:extLst>
              <a:ext uri="{FF2B5EF4-FFF2-40B4-BE49-F238E27FC236}">
                <a16:creationId xmlns:a16="http://schemas.microsoft.com/office/drawing/2014/main" id="{F8EC01A1-E1F5-2864-6ED1-77E2C7E64945}"/>
              </a:ext>
            </a:extLst>
          </p:cNvPr>
          <p:cNvSpPr txBox="1"/>
          <p:nvPr/>
        </p:nvSpPr>
        <p:spPr>
          <a:xfrm>
            <a:off x="6413973" y="1543628"/>
            <a:ext cx="4792425" cy="338466"/>
          </a:xfrm>
          <a:prstGeom prst="rect">
            <a:avLst/>
          </a:prstGeom>
          <a:noFill/>
        </p:spPr>
        <p:txBody>
          <a:bodyPr wrap="square">
            <a:spAutoFit/>
          </a:bodyPr>
          <a:lstStyle/>
          <a:p>
            <a:r>
              <a:rPr lang="zh-CN" altLang="en-US" sz="1600" dirty="0">
                <a:latin typeface="Oracle Sans" panose="020B0503020204020204" pitchFamily="34" charset="0"/>
                <a:ea typeface="SimSun" panose="02010600030101010101" pitchFamily="2" charset="-122"/>
                <a:cs typeface="Oracle Sans" panose="020B0503020204020204" pitchFamily="34" charset="0"/>
              </a:rPr>
              <a:t>安全控制：可插拔认证方式</a:t>
            </a:r>
          </a:p>
        </p:txBody>
      </p:sp>
      <p:pic>
        <p:nvPicPr>
          <p:cNvPr id="21" name="图片 20">
            <a:extLst>
              <a:ext uri="{FF2B5EF4-FFF2-40B4-BE49-F238E27FC236}">
                <a16:creationId xmlns:a16="http://schemas.microsoft.com/office/drawing/2014/main" id="{EF8D1F5A-4188-53E0-5F88-9FAE184E1F46}"/>
              </a:ext>
            </a:extLst>
          </p:cNvPr>
          <p:cNvPicPr>
            <a:picLocks noChangeAspect="1"/>
          </p:cNvPicPr>
          <p:nvPr/>
        </p:nvPicPr>
        <p:blipFill>
          <a:blip r:embed="rId3"/>
          <a:stretch>
            <a:fillRect/>
          </a:stretch>
        </p:blipFill>
        <p:spPr>
          <a:xfrm>
            <a:off x="6413973" y="1835939"/>
            <a:ext cx="5774456" cy="4068020"/>
          </a:xfrm>
          <a:prstGeom prst="rect">
            <a:avLst/>
          </a:prstGeom>
        </p:spPr>
      </p:pic>
    </p:spTree>
    <p:extLst>
      <p:ext uri="{BB962C8B-B14F-4D97-AF65-F5344CB8AC3E}">
        <p14:creationId xmlns:p14="http://schemas.microsoft.com/office/powerpoint/2010/main" val="24757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EAE0BE5-6F0B-BCB9-AD13-22066926BEBD}"/>
              </a:ext>
            </a:extLst>
          </p:cNvPr>
          <p:cNvSpPr>
            <a:spLocks noGrp="1"/>
          </p:cNvSpPr>
          <p:nvPr>
            <p:ph type="ftr" sz="quarter" idx="4294967295"/>
          </p:nvPr>
        </p:nvSpPr>
        <p:spPr>
          <a:xfrm>
            <a:off x="1127466" y="6423979"/>
            <a:ext cx="5743883" cy="365125"/>
          </a:xfrm>
        </p:spPr>
        <p:txBody>
          <a:bodyPr/>
          <a:lstStyle/>
          <a:p>
            <a:pPr>
              <a:spcAft>
                <a:spcPts val="600"/>
              </a:spcAft>
            </a:pPr>
            <a:r>
              <a:rPr lang="en-US">
                <a:solidFill>
                  <a:schemeClr val="tx1"/>
                </a:solidFill>
              </a:rPr>
              <a:t>Copyright © 2023, Oracle and/or its affiliates</a:t>
            </a:r>
          </a:p>
        </p:txBody>
      </p:sp>
      <p:sp>
        <p:nvSpPr>
          <p:cNvPr id="13" name="Title 2">
            <a:extLst>
              <a:ext uri="{FF2B5EF4-FFF2-40B4-BE49-F238E27FC236}">
                <a16:creationId xmlns:a16="http://schemas.microsoft.com/office/drawing/2014/main" id="{EE2E8B12-9A02-4201-A4E9-F8A5259F5291}"/>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适配</a:t>
            </a:r>
            <a:r>
              <a:rPr lang="en-US" altLang="zh-CN" sz="2400" dirty="0"/>
              <a:t>+PWA</a:t>
            </a:r>
            <a:endParaRPr lang="zh-CN" altLang="en-US" dirty="0"/>
          </a:p>
        </p:txBody>
      </p:sp>
      <p:pic>
        <p:nvPicPr>
          <p:cNvPr id="8" name="Picture 3">
            <a:extLst>
              <a:ext uri="{FF2B5EF4-FFF2-40B4-BE49-F238E27FC236}">
                <a16:creationId xmlns:a16="http://schemas.microsoft.com/office/drawing/2014/main" id="{1576468E-EDAD-41B7-966F-396EE0028F26}"/>
              </a:ext>
            </a:extLst>
          </p:cNvPr>
          <p:cNvPicPr>
            <a:picLocks noChangeAspect="1"/>
          </p:cNvPicPr>
          <p:nvPr/>
        </p:nvPicPr>
        <p:blipFill>
          <a:blip r:embed="rId2"/>
          <a:stretch>
            <a:fillRect/>
          </a:stretch>
        </p:blipFill>
        <p:spPr>
          <a:xfrm>
            <a:off x="666477" y="1799182"/>
            <a:ext cx="4104510" cy="2400658"/>
          </a:xfrm>
          <a:prstGeom prst="rect">
            <a:avLst/>
          </a:prstGeom>
        </p:spPr>
      </p:pic>
      <p:pic>
        <p:nvPicPr>
          <p:cNvPr id="9" name="Picture 31">
            <a:extLst>
              <a:ext uri="{FF2B5EF4-FFF2-40B4-BE49-F238E27FC236}">
                <a16:creationId xmlns:a16="http://schemas.microsoft.com/office/drawing/2014/main" id="{0A02FAA7-3BE0-49B5-B4C8-65CBAD134CD1}"/>
              </a:ext>
            </a:extLst>
          </p:cNvPr>
          <p:cNvPicPr>
            <a:picLocks noChangeAspect="1"/>
          </p:cNvPicPr>
          <p:nvPr/>
        </p:nvPicPr>
        <p:blipFill>
          <a:blip r:embed="rId3"/>
          <a:stretch>
            <a:fillRect/>
          </a:stretch>
        </p:blipFill>
        <p:spPr>
          <a:xfrm>
            <a:off x="6255209" y="1971537"/>
            <a:ext cx="1423160" cy="2055948"/>
          </a:xfrm>
          <a:prstGeom prst="rect">
            <a:avLst/>
          </a:prstGeom>
        </p:spPr>
      </p:pic>
      <p:pic>
        <p:nvPicPr>
          <p:cNvPr id="10" name="Picture 34">
            <a:extLst>
              <a:ext uri="{FF2B5EF4-FFF2-40B4-BE49-F238E27FC236}">
                <a16:creationId xmlns:a16="http://schemas.microsoft.com/office/drawing/2014/main" id="{85206F36-655B-4D74-9FDA-9CAA8B059FAD}"/>
              </a:ext>
            </a:extLst>
          </p:cNvPr>
          <p:cNvPicPr>
            <a:picLocks noChangeAspect="1"/>
          </p:cNvPicPr>
          <p:nvPr/>
        </p:nvPicPr>
        <p:blipFill>
          <a:blip r:embed="rId4"/>
          <a:stretch>
            <a:fillRect/>
          </a:stretch>
        </p:blipFill>
        <p:spPr>
          <a:xfrm>
            <a:off x="9434095" y="2099511"/>
            <a:ext cx="862500" cy="1800000"/>
          </a:xfrm>
          <a:prstGeom prst="rect">
            <a:avLst/>
          </a:prstGeom>
        </p:spPr>
      </p:pic>
      <p:sp>
        <p:nvSpPr>
          <p:cNvPr id="11" name="Rectangle 35">
            <a:extLst>
              <a:ext uri="{FF2B5EF4-FFF2-40B4-BE49-F238E27FC236}">
                <a16:creationId xmlns:a16="http://schemas.microsoft.com/office/drawing/2014/main" id="{A04BDC3E-8779-493A-87F9-B2ED68FB6B1E}"/>
              </a:ext>
            </a:extLst>
          </p:cNvPr>
          <p:cNvSpPr/>
          <p:nvPr/>
        </p:nvSpPr>
        <p:spPr>
          <a:xfrm>
            <a:off x="660796" y="4428398"/>
            <a:ext cx="10712451" cy="1704954"/>
          </a:xfrm>
          <a:prstGeom prst="rect">
            <a:avLst/>
          </a:prstGeom>
        </p:spPr>
        <p:txBody>
          <a:bodyPr wrap="square">
            <a:spAutoFit/>
          </a:bodyPr>
          <a:lstStyle/>
          <a:p>
            <a:pPr marL="285750" indent="-285750" defTabSz="457200">
              <a:lnSpc>
                <a:spcPct val="150000"/>
              </a:lnSpc>
              <a:buClr>
                <a:srgbClr val="FF0000"/>
              </a:buClr>
              <a:buFont typeface="Arial" panose="020B0604020202020204" pitchFamily="34" charset="0"/>
              <a:buChar char="•"/>
            </a:pPr>
            <a:r>
              <a:rPr lang="zh-CN" altLang="en-US" dirty="0">
                <a:solidFill>
                  <a:srgbClr val="413636"/>
                </a:solidFill>
                <a:latin typeface="+mn-ea"/>
                <a:cs typeface="Oracle Sans" panose="020B0503020204020204" pitchFamily="34" charset="0"/>
              </a:rPr>
              <a:t>无需编写一行</a:t>
            </a:r>
            <a:r>
              <a:rPr lang="en-US" altLang="zh-CN" dirty="0">
                <a:solidFill>
                  <a:srgbClr val="413636"/>
                </a:solidFill>
                <a:latin typeface="+mn-ea"/>
                <a:cs typeface="Oracle Sans" panose="020B0503020204020204" pitchFamily="34" charset="0"/>
              </a:rPr>
              <a:t>CSS</a:t>
            </a:r>
            <a:r>
              <a:rPr lang="zh-CN" altLang="en-US" dirty="0">
                <a:solidFill>
                  <a:srgbClr val="413636"/>
                </a:solidFill>
                <a:latin typeface="+mn-ea"/>
                <a:cs typeface="Oracle Sans" panose="020B0503020204020204" pitchFamily="34" charset="0"/>
              </a:rPr>
              <a:t>或</a:t>
            </a:r>
            <a:r>
              <a:rPr lang="en-US" altLang="zh-CN" dirty="0">
                <a:solidFill>
                  <a:srgbClr val="413636"/>
                </a:solidFill>
                <a:latin typeface="+mn-ea"/>
                <a:cs typeface="Oracle Sans" panose="020B0503020204020204" pitchFamily="34" charset="0"/>
              </a:rPr>
              <a:t>Javascript</a:t>
            </a:r>
            <a:r>
              <a:rPr lang="zh-CN" altLang="en-US" dirty="0">
                <a:solidFill>
                  <a:srgbClr val="413636"/>
                </a:solidFill>
                <a:latin typeface="+mn-ea"/>
                <a:cs typeface="Oracle Sans" panose="020B0503020204020204" pitchFamily="34" charset="0"/>
              </a:rPr>
              <a:t>，即可自定义应用程序的用户界面。</a:t>
            </a:r>
            <a:endParaRPr lang="en-US" altLang="zh-CN" dirty="0">
              <a:solidFill>
                <a:srgbClr val="413636"/>
              </a:solidFill>
              <a:latin typeface="+mn-ea"/>
              <a:cs typeface="Oracle Sans" panose="020B0503020204020204" pitchFamily="34" charset="0"/>
            </a:endParaRPr>
          </a:p>
          <a:p>
            <a:pPr marL="285750" indent="-285750" defTabSz="457200">
              <a:lnSpc>
                <a:spcPct val="150000"/>
              </a:lnSpc>
              <a:buClr>
                <a:srgbClr val="FF0000"/>
              </a:buClr>
              <a:buFont typeface="Arial" panose="020B0604020202020204" pitchFamily="34" charset="0"/>
              <a:buChar char="•"/>
            </a:pPr>
            <a:r>
              <a:rPr lang="zh-CN" altLang="en-US" dirty="0">
                <a:solidFill>
                  <a:srgbClr val="413636"/>
                </a:solidFill>
                <a:latin typeface="+mn-ea"/>
                <a:cs typeface="Oracle Sans" panose="020B0503020204020204" pitchFamily="34" charset="0"/>
              </a:rPr>
              <a:t>只需点击几下鼠标，你就可以改变从一个按钮的外观到整个应用的主题。</a:t>
            </a:r>
            <a:endParaRPr lang="en-US" altLang="zh-CN" dirty="0">
              <a:solidFill>
                <a:srgbClr val="413636"/>
              </a:solidFill>
              <a:latin typeface="+mn-ea"/>
              <a:cs typeface="Oracle Sans" panose="020B0503020204020204" pitchFamily="34" charset="0"/>
            </a:endParaRPr>
          </a:p>
          <a:p>
            <a:pPr marL="285750" indent="-285750" defTabSz="457200">
              <a:lnSpc>
                <a:spcPct val="150000"/>
              </a:lnSpc>
              <a:buClr>
                <a:srgbClr val="FF0000"/>
              </a:buClr>
              <a:buFont typeface="Arial" panose="020B0604020202020204" pitchFamily="34" charset="0"/>
              <a:buChar char="•"/>
            </a:pPr>
            <a:r>
              <a:rPr lang="en-US" altLang="zh-CN" dirty="0">
                <a:solidFill>
                  <a:srgbClr val="413636"/>
                </a:solidFill>
                <a:latin typeface="+mn-ea"/>
                <a:cs typeface="Oracle Sans" panose="020B0503020204020204" pitchFamily="34" charset="0"/>
              </a:rPr>
              <a:t>APEX</a:t>
            </a:r>
            <a:r>
              <a:rPr lang="zh-CN" altLang="en-US" dirty="0">
                <a:solidFill>
                  <a:srgbClr val="413636"/>
                </a:solidFill>
                <a:latin typeface="+mn-ea"/>
                <a:cs typeface="Oracle Sans" panose="020B0503020204020204" pitchFamily="34" charset="0"/>
              </a:rPr>
              <a:t>提供的所有小部件和样式都经过了广泛的测试，这意味着无论你使用什么设备或浏览器，都可进行完美显示，无需再次适配。</a:t>
            </a:r>
          </a:p>
        </p:txBody>
      </p:sp>
    </p:spTree>
    <p:extLst>
      <p:ext uri="{BB962C8B-B14F-4D97-AF65-F5344CB8AC3E}">
        <p14:creationId xmlns:p14="http://schemas.microsoft.com/office/powerpoint/2010/main" val="110535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C623ADD-AAA3-4453-BB9B-5B3EE25FBE77}"/>
              </a:ext>
            </a:extLst>
          </p:cNvPr>
          <p:cNvGrpSpPr/>
          <p:nvPr/>
        </p:nvGrpSpPr>
        <p:grpSpPr>
          <a:xfrm>
            <a:off x="2078686" y="4051141"/>
            <a:ext cx="8031452" cy="1546035"/>
            <a:chOff x="1677114" y="4038282"/>
            <a:chExt cx="8834597" cy="1700638"/>
          </a:xfrm>
        </p:grpSpPr>
        <p:pic>
          <p:nvPicPr>
            <p:cNvPr id="29" name="Picture 28" descr="cloud-512.png">
              <a:extLst>
                <a:ext uri="{FF2B5EF4-FFF2-40B4-BE49-F238E27FC236}">
                  <a16:creationId xmlns:a16="http://schemas.microsoft.com/office/drawing/2014/main" id="{E1E6EA2E-95D4-4C8D-8B4D-64FB6679D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9306" y="4114442"/>
              <a:ext cx="1142405" cy="1142405"/>
            </a:xfrm>
            <a:prstGeom prst="rect">
              <a:avLst/>
            </a:prstGeom>
          </p:spPr>
        </p:pic>
        <p:pic>
          <p:nvPicPr>
            <p:cNvPr id="30" name="Picture 29" descr="palette-512.png">
              <a:extLst>
                <a:ext uri="{FF2B5EF4-FFF2-40B4-BE49-F238E27FC236}">
                  <a16:creationId xmlns:a16="http://schemas.microsoft.com/office/drawing/2014/main" id="{3DC6B6E2-5665-4267-87CE-0E4C44A25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290" y="4114442"/>
              <a:ext cx="1142405" cy="1142405"/>
            </a:xfrm>
            <a:prstGeom prst="rect">
              <a:avLst/>
            </a:prstGeom>
          </p:spPr>
        </p:pic>
        <p:pic>
          <p:nvPicPr>
            <p:cNvPr id="31" name="Picture 30" descr="wrench-512.png">
              <a:extLst>
                <a:ext uri="{FF2B5EF4-FFF2-40B4-BE49-F238E27FC236}">
                  <a16:creationId xmlns:a16="http://schemas.microsoft.com/office/drawing/2014/main" id="{0C4B0650-1D11-41C0-8C3E-77B55B582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114" y="4114442"/>
              <a:ext cx="1142405" cy="1142405"/>
            </a:xfrm>
            <a:prstGeom prst="rect">
              <a:avLst/>
            </a:prstGeom>
          </p:spPr>
        </p:pic>
        <p:pic>
          <p:nvPicPr>
            <p:cNvPr id="32" name="Picture 31" descr="arrow-arched-512.png">
              <a:extLst>
                <a:ext uri="{FF2B5EF4-FFF2-40B4-BE49-F238E27FC236}">
                  <a16:creationId xmlns:a16="http://schemas.microsoft.com/office/drawing/2014/main" id="{D4A57890-27E3-4FF2-BC13-558E94F3AB7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819519" y="4038282"/>
              <a:ext cx="2697927" cy="511131"/>
            </a:xfrm>
            <a:prstGeom prst="rect">
              <a:avLst/>
            </a:prstGeom>
          </p:spPr>
        </p:pic>
        <p:pic>
          <p:nvPicPr>
            <p:cNvPr id="33" name="Picture 32" descr="arrow-arched-512.png">
              <a:extLst>
                <a:ext uri="{FF2B5EF4-FFF2-40B4-BE49-F238E27FC236}">
                  <a16:creationId xmlns:a16="http://schemas.microsoft.com/office/drawing/2014/main" id="{D53DCD19-D626-476C-94DA-76FDDB76C1A8}"/>
                </a:ext>
              </a:extLst>
            </p:cNvPr>
            <p:cNvPicPr>
              <a:picLocks noChangeAspect="1"/>
            </p:cNvPicPr>
            <p:nvPr/>
          </p:nvPicPr>
          <p:blipFill>
            <a:blip r:embed="rId5">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flipV="1">
              <a:off x="2819519" y="4799885"/>
              <a:ext cx="2697927" cy="511131"/>
            </a:xfrm>
            <a:prstGeom prst="rect">
              <a:avLst/>
            </a:prstGeom>
          </p:spPr>
        </p:pic>
        <p:pic>
          <p:nvPicPr>
            <p:cNvPr id="34" name="Picture 33" descr="arrow-arched-512.png">
              <a:extLst>
                <a:ext uri="{FF2B5EF4-FFF2-40B4-BE49-F238E27FC236}">
                  <a16:creationId xmlns:a16="http://schemas.microsoft.com/office/drawing/2014/main" id="{9A108BC6-986E-41EB-8221-EE156A5B1A92}"/>
                </a:ext>
              </a:extLst>
            </p:cNvPr>
            <p:cNvPicPr>
              <a:picLocks noChangeAspect="1"/>
            </p:cNvPicPr>
            <p:nvPr/>
          </p:nvPicPr>
          <p:blipFill>
            <a:blip r:embed="rId5">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703695" y="4038282"/>
              <a:ext cx="2697927" cy="511131"/>
            </a:xfrm>
            <a:prstGeom prst="rect">
              <a:avLst/>
            </a:prstGeom>
          </p:spPr>
        </p:pic>
        <p:sp>
          <p:nvSpPr>
            <p:cNvPr id="35" name="Rectangle 34">
              <a:extLst>
                <a:ext uri="{FF2B5EF4-FFF2-40B4-BE49-F238E27FC236}">
                  <a16:creationId xmlns:a16="http://schemas.microsoft.com/office/drawing/2014/main" id="{26E9EBA3-01D1-4B8D-999E-8662EEC40980}"/>
                </a:ext>
              </a:extLst>
            </p:cNvPr>
            <p:cNvSpPr/>
            <p:nvPr/>
          </p:nvSpPr>
          <p:spPr>
            <a:xfrm>
              <a:off x="1753274" y="5333007"/>
              <a:ext cx="710964" cy="405913"/>
            </a:xfrm>
            <a:prstGeom prst="rect">
              <a:avLst/>
            </a:prstGeom>
          </p:spPr>
          <p:txBody>
            <a:bodyPr wrap="none">
              <a:spAutoFit/>
            </a:bodyPr>
            <a:lstStyle/>
            <a:p>
              <a:r>
                <a:rPr lang="zh-CN" altLang="en-US" sz="1798" dirty="0"/>
                <a:t>开发</a:t>
              </a:r>
              <a:endParaRPr lang="en-US" sz="1798" dirty="0"/>
            </a:p>
          </p:txBody>
        </p:sp>
        <p:sp>
          <p:nvSpPr>
            <p:cNvPr id="36" name="Rectangle 35">
              <a:extLst>
                <a:ext uri="{FF2B5EF4-FFF2-40B4-BE49-F238E27FC236}">
                  <a16:creationId xmlns:a16="http://schemas.microsoft.com/office/drawing/2014/main" id="{CAC9424D-2EBF-4334-98F7-9557C70DDC79}"/>
                </a:ext>
              </a:extLst>
            </p:cNvPr>
            <p:cNvSpPr/>
            <p:nvPr/>
          </p:nvSpPr>
          <p:spPr>
            <a:xfrm>
              <a:off x="5799793" y="5333007"/>
              <a:ext cx="710964" cy="405913"/>
            </a:xfrm>
            <a:prstGeom prst="rect">
              <a:avLst/>
            </a:prstGeom>
          </p:spPr>
          <p:txBody>
            <a:bodyPr wrap="none">
              <a:spAutoFit/>
            </a:bodyPr>
            <a:lstStyle/>
            <a:p>
              <a:r>
                <a:rPr lang="zh-CN" altLang="en-US" sz="1798" dirty="0"/>
                <a:t>定制</a:t>
              </a:r>
              <a:endParaRPr lang="en-US" sz="1798" dirty="0"/>
            </a:p>
          </p:txBody>
        </p:sp>
        <p:sp>
          <p:nvSpPr>
            <p:cNvPr id="37" name="Rectangle 36">
              <a:extLst>
                <a:ext uri="{FF2B5EF4-FFF2-40B4-BE49-F238E27FC236}">
                  <a16:creationId xmlns:a16="http://schemas.microsoft.com/office/drawing/2014/main" id="{8E873416-2DE5-44B7-BA03-19D284482FB7}"/>
                </a:ext>
              </a:extLst>
            </p:cNvPr>
            <p:cNvSpPr/>
            <p:nvPr/>
          </p:nvSpPr>
          <p:spPr>
            <a:xfrm>
              <a:off x="9521627" y="5333007"/>
              <a:ext cx="710964" cy="405913"/>
            </a:xfrm>
            <a:prstGeom prst="rect">
              <a:avLst/>
            </a:prstGeom>
          </p:spPr>
          <p:txBody>
            <a:bodyPr wrap="none">
              <a:spAutoFit/>
            </a:bodyPr>
            <a:lstStyle/>
            <a:p>
              <a:r>
                <a:rPr lang="zh-CN" altLang="en-US" sz="1798" dirty="0"/>
                <a:t>发布</a:t>
              </a:r>
              <a:endParaRPr lang="en-US" sz="1798" dirty="0"/>
            </a:p>
          </p:txBody>
        </p:sp>
      </p:grpSp>
      <p:sp>
        <p:nvSpPr>
          <p:cNvPr id="38" name="Shape 708">
            <a:extLst>
              <a:ext uri="{FF2B5EF4-FFF2-40B4-BE49-F238E27FC236}">
                <a16:creationId xmlns:a16="http://schemas.microsoft.com/office/drawing/2014/main" id="{44016724-36B6-47F5-A142-2EDCF9B7A046}"/>
              </a:ext>
            </a:extLst>
          </p:cNvPr>
          <p:cNvSpPr/>
          <p:nvPr/>
        </p:nvSpPr>
        <p:spPr>
          <a:xfrm>
            <a:off x="3622458" y="2463682"/>
            <a:ext cx="4943909" cy="1277220"/>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wrap="square" lIns="0" tIns="0" rIns="0" bIns="0" anchor="ctr" anchorCtr="0">
            <a:noAutofit/>
          </a:bodyPr>
          <a:lstStyle>
            <a:lvl1pPr>
              <a:defRPr sz="2800">
                <a:solidFill>
                  <a:srgbClr val="808080"/>
                </a:solidFill>
              </a:defRPr>
            </a:lvl1pPr>
          </a:lstStyle>
          <a:p>
            <a:pPr algn="ctr">
              <a:lnSpc>
                <a:spcPct val="90000"/>
              </a:lnSpc>
              <a:spcBef>
                <a:spcPts val="600"/>
              </a:spcBef>
            </a:pPr>
            <a:r>
              <a:rPr lang="zh-CN" altLang="en-US" sz="2000" dirty="0">
                <a:solidFill>
                  <a:schemeClr val="tx1"/>
                </a:solidFill>
              </a:rPr>
              <a:t>预置认证、授权</a:t>
            </a:r>
            <a:r>
              <a:rPr lang="en-US" sz="2000" dirty="0">
                <a:solidFill>
                  <a:schemeClr val="tx1"/>
                </a:solidFill>
              </a:rPr>
              <a:t>, </a:t>
            </a:r>
            <a:r>
              <a:rPr lang="zh-CN" altLang="en-US" sz="2000" dirty="0">
                <a:solidFill>
                  <a:schemeClr val="tx1"/>
                </a:solidFill>
              </a:rPr>
              <a:t>数据库交互</a:t>
            </a:r>
            <a:r>
              <a:rPr lang="en-US" sz="2000" dirty="0">
                <a:solidFill>
                  <a:schemeClr val="tx1"/>
                </a:solidFill>
              </a:rPr>
              <a:t>,</a:t>
            </a:r>
            <a:r>
              <a:rPr lang="zh-CN" altLang="en-US" sz="2000" dirty="0">
                <a:solidFill>
                  <a:schemeClr val="tx1"/>
                </a:solidFill>
              </a:rPr>
              <a:t>校验</a:t>
            </a:r>
            <a:r>
              <a:rPr lang="en-US" sz="2000" dirty="0">
                <a:solidFill>
                  <a:schemeClr val="tx1"/>
                </a:solidFill>
              </a:rPr>
              <a:t>, </a:t>
            </a:r>
          </a:p>
          <a:p>
            <a:pPr algn="ctr">
              <a:lnSpc>
                <a:spcPct val="90000"/>
              </a:lnSpc>
              <a:spcBef>
                <a:spcPts val="600"/>
              </a:spcBef>
            </a:pPr>
            <a:r>
              <a:rPr lang="zh-CN" altLang="en-US" sz="2000" dirty="0">
                <a:solidFill>
                  <a:schemeClr val="tx1"/>
                </a:solidFill>
              </a:rPr>
              <a:t>会话管理等等</a:t>
            </a:r>
            <a:r>
              <a:rPr lang="en-US" sz="2000" dirty="0">
                <a:solidFill>
                  <a:schemeClr val="tx1"/>
                </a:solidFill>
              </a:rPr>
              <a:t>…</a:t>
            </a:r>
          </a:p>
          <a:p>
            <a:pPr algn="ctr">
              <a:lnSpc>
                <a:spcPct val="90000"/>
              </a:lnSpc>
              <a:spcBef>
                <a:spcPts val="600"/>
              </a:spcBef>
            </a:pPr>
            <a:r>
              <a:rPr lang="zh-CN" altLang="en-US" sz="2000" dirty="0">
                <a:solidFill>
                  <a:schemeClr val="tx1"/>
                </a:solidFill>
              </a:rPr>
              <a:t>从原型到生产只需几分钟</a:t>
            </a:r>
            <a:endParaRPr lang="en-US" sz="2000" dirty="0">
              <a:solidFill>
                <a:schemeClr val="tx1"/>
              </a:solidFill>
            </a:endParaRPr>
          </a:p>
        </p:txBody>
      </p:sp>
      <p:grpSp>
        <p:nvGrpSpPr>
          <p:cNvPr id="39" name="Group 38">
            <a:extLst>
              <a:ext uri="{FF2B5EF4-FFF2-40B4-BE49-F238E27FC236}">
                <a16:creationId xmlns:a16="http://schemas.microsoft.com/office/drawing/2014/main" id="{5E3632E6-2EFA-4BAA-AEF3-C7B6FE45AA9C}"/>
              </a:ext>
            </a:extLst>
          </p:cNvPr>
          <p:cNvGrpSpPr/>
          <p:nvPr/>
        </p:nvGrpSpPr>
        <p:grpSpPr>
          <a:xfrm>
            <a:off x="3545585" y="2391506"/>
            <a:ext cx="5097654" cy="1410941"/>
            <a:chOff x="3290703" y="2356338"/>
            <a:chExt cx="5607419" cy="1410941"/>
          </a:xfrm>
        </p:grpSpPr>
        <p:cxnSp>
          <p:nvCxnSpPr>
            <p:cNvPr id="40" name="Straight Connector 39">
              <a:extLst>
                <a:ext uri="{FF2B5EF4-FFF2-40B4-BE49-F238E27FC236}">
                  <a16:creationId xmlns:a16="http://schemas.microsoft.com/office/drawing/2014/main" id="{A8CB7A9E-5998-4FAF-AA46-C117E9410154}"/>
                </a:ext>
              </a:extLst>
            </p:cNvPr>
            <p:cNvCxnSpPr/>
            <p:nvPr/>
          </p:nvCxnSpPr>
          <p:spPr>
            <a:xfrm>
              <a:off x="3290703" y="2356338"/>
              <a:ext cx="5607419" cy="0"/>
            </a:xfrm>
            <a:prstGeom prst="line">
              <a:avLst/>
            </a:prstGeom>
            <a:ln w="19050">
              <a:solidFill>
                <a:schemeClr val="accent2">
                  <a:lumMod val="60000"/>
                  <a:lumOff val="40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FEF65E-75E3-4D50-BD74-D497C865F3F2}"/>
                </a:ext>
              </a:extLst>
            </p:cNvPr>
            <p:cNvCxnSpPr/>
            <p:nvPr/>
          </p:nvCxnSpPr>
          <p:spPr>
            <a:xfrm>
              <a:off x="3290703" y="3767279"/>
              <a:ext cx="5607419" cy="0"/>
            </a:xfrm>
            <a:prstGeom prst="line">
              <a:avLst/>
            </a:prstGeom>
            <a:ln w="19050">
              <a:solidFill>
                <a:schemeClr val="accent2">
                  <a:lumMod val="60000"/>
                  <a:lumOff val="40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02266EA9-3F65-3407-CA37-368975EC74BA}"/>
              </a:ext>
            </a:extLst>
          </p:cNvPr>
          <p:cNvSpPr>
            <a:spLocks noGrp="1"/>
          </p:cNvSpPr>
          <p:nvPr>
            <p:ph type="ftr" sz="quarter" idx="15"/>
          </p:nvPr>
        </p:nvSpPr>
        <p:spPr/>
        <p:txBody>
          <a:bodyPr/>
          <a:lstStyle/>
          <a:p>
            <a:r>
              <a:rPr lang="en-US">
                <a:solidFill>
                  <a:schemeClr val="tx1"/>
                </a:solidFill>
              </a:rPr>
              <a:t>Copyright © 2023, Oracle and/or its affiliates</a:t>
            </a:r>
            <a:endParaRPr lang="en-US" dirty="0">
              <a:solidFill>
                <a:schemeClr val="tx1"/>
              </a:solidFill>
            </a:endParaRPr>
          </a:p>
        </p:txBody>
      </p:sp>
      <p:sp>
        <p:nvSpPr>
          <p:cNvPr id="20" name="Title 2">
            <a:extLst>
              <a:ext uri="{FF2B5EF4-FFF2-40B4-BE49-F238E27FC236}">
                <a16:creationId xmlns:a16="http://schemas.microsoft.com/office/drawing/2014/main" id="{8C7F68DE-102F-4113-AEA4-C78E550CB6BA}"/>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快速开发、定制和发布</a:t>
            </a:r>
          </a:p>
        </p:txBody>
      </p:sp>
    </p:spTree>
    <p:extLst>
      <p:ext uri="{BB962C8B-B14F-4D97-AF65-F5344CB8AC3E}">
        <p14:creationId xmlns:p14="http://schemas.microsoft.com/office/powerpoint/2010/main" val="259630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zh-CN" altLang="en-US" dirty="0"/>
          </a:p>
          <a:p>
            <a:endParaRPr lang="zh-CN" altLang="en-US" dirty="0"/>
          </a:p>
          <a:p>
            <a:r>
              <a:rPr lang="en-US" altLang="zh-CN" dirty="0"/>
              <a:t>APEX</a:t>
            </a:r>
            <a:r>
              <a:rPr lang="zh-CN" altLang="en-US" dirty="0"/>
              <a:t>的典型应用场景</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r>
              <a:rPr lang="zh-CN" altLang="en-US" sz="1200" dirty="0"/>
              <a:t>电子表格的完美替代方案</a:t>
            </a:r>
          </a:p>
          <a:p>
            <a:pPr marL="171399" indent="-171399">
              <a:buFont typeface="Arial" panose="020B0604020202020204" pitchFamily="34" charset="0"/>
              <a:buChar char="•"/>
            </a:pPr>
            <a:r>
              <a:rPr lang="zh-CN" altLang="en-US" sz="1200" dirty="0"/>
              <a:t>快速构建应用程序</a:t>
            </a:r>
            <a:endParaRPr lang="en-US" altLang="zh-CN" sz="1200" dirty="0"/>
          </a:p>
          <a:p>
            <a:pPr marL="171399" indent="-171399">
              <a:buFont typeface="Arial" panose="020B0604020202020204" pitchFamily="34" charset="0"/>
              <a:buChar char="•"/>
            </a:pPr>
            <a:r>
              <a:rPr lang="zh-CN" altLang="en-US" sz="1200" dirty="0"/>
              <a:t>数据可视化和报表需求</a:t>
            </a:r>
          </a:p>
          <a:p>
            <a:pPr marL="171399" indent="-171399">
              <a:buFont typeface="Arial" panose="020B0604020202020204" pitchFamily="34" charset="0"/>
              <a:buChar char="•"/>
            </a:pPr>
            <a:r>
              <a:rPr lang="en-US" altLang="zh-CN" sz="1200" dirty="0"/>
              <a:t>……</a:t>
            </a:r>
            <a:endParaRPr lang="zh-CN" altLang="en-US" sz="1200" dirty="0"/>
          </a:p>
          <a:p>
            <a:endParaRPr lang="en-US" altLang="zh-CN" sz="1200" dirty="0"/>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16182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3F88EA-5215-580D-0039-F9D75E872CDF}"/>
              </a:ext>
            </a:extLst>
          </p:cNvPr>
          <p:cNvSpPr>
            <a:spLocks noGrp="1"/>
          </p:cNvSpPr>
          <p:nvPr>
            <p:ph type="ftr" sz="quarter" idx="15"/>
          </p:nvPr>
        </p:nvSpPr>
        <p:spPr/>
        <p:txBody>
          <a:bodyPr/>
          <a:lstStyle/>
          <a:p>
            <a:r>
              <a:rPr lang="en-US"/>
              <a:t>Copyright © 2023, Oracle and/or its affiliates</a:t>
            </a:r>
            <a:endParaRPr lang="en-US" dirty="0"/>
          </a:p>
        </p:txBody>
      </p:sp>
      <p:sp>
        <p:nvSpPr>
          <p:cNvPr id="6" name="灯片编号占位符 4">
            <a:extLst>
              <a:ext uri="{FF2B5EF4-FFF2-40B4-BE49-F238E27FC236}">
                <a16:creationId xmlns:a16="http://schemas.microsoft.com/office/drawing/2014/main" id="{0809BF2E-6651-456C-008C-9DC2CB29A262}"/>
              </a:ext>
            </a:extLst>
          </p:cNvPr>
          <p:cNvSpPr txBox="1">
            <a:spLocks/>
          </p:cNvSpPr>
          <p:nvPr/>
        </p:nvSpPr>
        <p:spPr>
          <a:xfrm>
            <a:off x="757318" y="6356351"/>
            <a:ext cx="38634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fld id="{7C371504-33D9-B044-8C50-620C44A06CB1}" type="slidenum">
              <a:rPr lang="en-US" smtClean="0">
                <a:solidFill>
                  <a:prstClr val="white"/>
                </a:solidFill>
                <a:latin typeface="Oracle Sans"/>
              </a:rPr>
              <a:pPr defTabSz="914126"/>
              <a:t>26</a:t>
            </a:fld>
            <a:endParaRPr lang="en-US" dirty="0">
              <a:solidFill>
                <a:prstClr val="white"/>
              </a:solidFill>
              <a:latin typeface="Oracle Sans"/>
            </a:endParaRPr>
          </a:p>
        </p:txBody>
      </p:sp>
      <p:graphicFrame>
        <p:nvGraphicFramePr>
          <p:cNvPr id="7" name="Diagram 6">
            <a:extLst>
              <a:ext uri="{FF2B5EF4-FFF2-40B4-BE49-F238E27FC236}">
                <a16:creationId xmlns:a16="http://schemas.microsoft.com/office/drawing/2014/main" id="{012EA787-A0BA-7003-7805-7AEB135530C9}"/>
              </a:ext>
            </a:extLst>
          </p:cNvPr>
          <p:cNvGraphicFramePr/>
          <p:nvPr>
            <p:extLst>
              <p:ext uri="{D42A27DB-BD31-4B8C-83A1-F6EECF244321}">
                <p14:modId xmlns:p14="http://schemas.microsoft.com/office/powerpoint/2010/main" val="3309156030"/>
              </p:ext>
            </p:extLst>
          </p:nvPr>
        </p:nvGraphicFramePr>
        <p:xfrm>
          <a:off x="648461" y="1612311"/>
          <a:ext cx="11097002" cy="4375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791F5ADF-88F1-4514-B686-A44DCBCC78C9}"/>
              </a:ext>
            </a:extLst>
          </p:cNvPr>
          <p:cNvSpPr txBox="1"/>
          <p:nvPr/>
        </p:nvSpPr>
        <p:spPr>
          <a:xfrm>
            <a:off x="612351" y="868391"/>
            <a:ext cx="5948105" cy="461665"/>
          </a:xfrm>
          <a:prstGeom prst="rect">
            <a:avLst/>
          </a:prstGeom>
          <a:noFill/>
        </p:spPr>
        <p:txBody>
          <a:bodyPr wrap="square" rtlCol="0">
            <a:spAutoFit/>
          </a:bodyPr>
          <a:lstStyle/>
          <a:p>
            <a:r>
              <a:rPr lang="zh-CN" altLang="en-US" sz="2400" b="1" dirty="0"/>
              <a:t>电子表格的完美替代方案</a:t>
            </a:r>
          </a:p>
        </p:txBody>
      </p:sp>
    </p:spTree>
    <p:extLst>
      <p:ext uri="{BB962C8B-B14F-4D97-AF65-F5344CB8AC3E}">
        <p14:creationId xmlns:p14="http://schemas.microsoft.com/office/powerpoint/2010/main" val="390091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C8C1B-3F2C-4BAE-9023-F9532346E59E}"/>
              </a:ext>
            </a:extLst>
          </p:cNvPr>
          <p:cNvSpPr txBox="1"/>
          <p:nvPr/>
        </p:nvSpPr>
        <p:spPr>
          <a:xfrm>
            <a:off x="612351" y="868391"/>
            <a:ext cx="5948105" cy="461665"/>
          </a:xfrm>
          <a:prstGeom prst="rect">
            <a:avLst/>
          </a:prstGeom>
          <a:noFill/>
        </p:spPr>
        <p:txBody>
          <a:bodyPr wrap="square" rtlCol="0">
            <a:spAutoFit/>
          </a:bodyPr>
          <a:lstStyle/>
          <a:p>
            <a:r>
              <a:rPr lang="zh-CN" altLang="en-US" sz="2400" b="1" dirty="0"/>
              <a:t>快速构建应用程序</a:t>
            </a:r>
          </a:p>
        </p:txBody>
      </p:sp>
      <p:sp>
        <p:nvSpPr>
          <p:cNvPr id="3" name="TextBox 2">
            <a:extLst>
              <a:ext uri="{FF2B5EF4-FFF2-40B4-BE49-F238E27FC236}">
                <a16:creationId xmlns:a16="http://schemas.microsoft.com/office/drawing/2014/main" id="{DBF6E45A-B2E8-432D-B53F-2E9C0F06788C}"/>
              </a:ext>
            </a:extLst>
          </p:cNvPr>
          <p:cNvSpPr txBox="1"/>
          <p:nvPr/>
        </p:nvSpPr>
        <p:spPr>
          <a:xfrm>
            <a:off x="612351" y="1823145"/>
            <a:ext cx="10270273" cy="1289520"/>
          </a:xfrm>
          <a:prstGeom prst="rect">
            <a:avLst/>
          </a:prstGeom>
          <a:noFill/>
        </p:spPr>
        <p:txBody>
          <a:bodyPr wrap="square" rtlCol="0">
            <a:spAutoFit/>
          </a:bodyPr>
          <a:lstStyle/>
          <a:p>
            <a:pPr>
              <a:lnSpc>
                <a:spcPct val="150000"/>
              </a:lnSpc>
            </a:pPr>
            <a:r>
              <a:rPr lang="zh-CN" altLang="en-US" dirty="0"/>
              <a:t>如果客户抱怨应用程序开发过程太慢、应用功能迭代太慢，从业务逻辑到前端展现往往需要数周甚至更长时间，则可尝试</a:t>
            </a:r>
            <a:r>
              <a:rPr lang="en-US" altLang="zh-CN" dirty="0"/>
              <a:t>Oracle APEX</a:t>
            </a:r>
            <a:r>
              <a:rPr lang="zh-CN" altLang="en-US" dirty="0"/>
              <a:t>，</a:t>
            </a:r>
            <a:r>
              <a:rPr lang="en-US" altLang="zh-CN" dirty="0"/>
              <a:t>Oracle APEX</a:t>
            </a:r>
            <a:r>
              <a:rPr lang="zh-CN" altLang="en-US" dirty="0"/>
              <a:t>是一个快速开发平台，它可以帮助客户以低代码方式快速构建应用程序，减少繁琐的编码工作，以及前端的渲染及平台匹配工作。</a:t>
            </a:r>
            <a:endParaRPr lang="zh-CN" altLang="en-US" b="1" dirty="0">
              <a:solidFill>
                <a:schemeClr val="accent1"/>
              </a:solidFill>
            </a:endParaRPr>
          </a:p>
        </p:txBody>
      </p:sp>
      <p:sp>
        <p:nvSpPr>
          <p:cNvPr id="8" name="Footer Placeholder 7">
            <a:extLst>
              <a:ext uri="{FF2B5EF4-FFF2-40B4-BE49-F238E27FC236}">
                <a16:creationId xmlns:a16="http://schemas.microsoft.com/office/drawing/2014/main" id="{B6F67CB3-246E-F41C-7AD6-72250A61A540}"/>
              </a:ext>
            </a:extLst>
          </p:cNvPr>
          <p:cNvSpPr>
            <a:spLocks noGrp="1"/>
          </p:cNvSpPr>
          <p:nvPr>
            <p:ph type="ftr" sz="quarter" idx="15"/>
          </p:nvPr>
        </p:nvSpPr>
        <p:spPr/>
        <p:txBody>
          <a:bodyPr/>
          <a:lstStyle/>
          <a:p>
            <a:r>
              <a:rPr lang="en-US">
                <a:solidFill>
                  <a:schemeClr val="tx1"/>
                </a:solidFill>
              </a:rPr>
              <a:t>Copyright © 2023, Oracle and/or its affiliates</a:t>
            </a:r>
            <a:endParaRPr lang="en-US" dirty="0">
              <a:solidFill>
                <a:schemeClr val="tx1"/>
              </a:solidFill>
            </a:endParaRPr>
          </a:p>
        </p:txBody>
      </p:sp>
    </p:spTree>
    <p:extLst>
      <p:ext uri="{BB962C8B-B14F-4D97-AF65-F5344CB8AC3E}">
        <p14:creationId xmlns:p14="http://schemas.microsoft.com/office/powerpoint/2010/main" val="77266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C8C1B-3F2C-4BAE-9023-F9532346E59E}"/>
              </a:ext>
            </a:extLst>
          </p:cNvPr>
          <p:cNvSpPr txBox="1"/>
          <p:nvPr/>
        </p:nvSpPr>
        <p:spPr>
          <a:xfrm>
            <a:off x="612351" y="759094"/>
            <a:ext cx="8664813" cy="461665"/>
          </a:xfrm>
          <a:prstGeom prst="rect">
            <a:avLst/>
          </a:prstGeom>
          <a:noFill/>
        </p:spPr>
        <p:txBody>
          <a:bodyPr wrap="square" rtlCol="0">
            <a:spAutoFit/>
          </a:bodyPr>
          <a:lstStyle/>
          <a:p>
            <a:r>
              <a:rPr lang="zh-CN" altLang="en-US" sz="2400" b="1" dirty="0"/>
              <a:t>数据可视化和报表需求</a:t>
            </a:r>
          </a:p>
        </p:txBody>
      </p:sp>
      <p:sp>
        <p:nvSpPr>
          <p:cNvPr id="3" name="TextBox 2">
            <a:extLst>
              <a:ext uri="{FF2B5EF4-FFF2-40B4-BE49-F238E27FC236}">
                <a16:creationId xmlns:a16="http://schemas.microsoft.com/office/drawing/2014/main" id="{DBF6E45A-B2E8-432D-B53F-2E9C0F06788C}"/>
              </a:ext>
            </a:extLst>
          </p:cNvPr>
          <p:cNvSpPr txBox="1"/>
          <p:nvPr/>
        </p:nvSpPr>
        <p:spPr>
          <a:xfrm>
            <a:off x="612351" y="1456379"/>
            <a:ext cx="10460809" cy="874022"/>
          </a:xfrm>
          <a:prstGeom prst="rect">
            <a:avLst/>
          </a:prstGeom>
          <a:noFill/>
        </p:spPr>
        <p:txBody>
          <a:bodyPr wrap="square" rtlCol="0">
            <a:spAutoFit/>
          </a:bodyPr>
          <a:lstStyle/>
          <a:p>
            <a:pPr>
              <a:lnSpc>
                <a:spcPct val="150000"/>
              </a:lnSpc>
            </a:pPr>
            <a:r>
              <a:rPr lang="zh-CN" altLang="en-US" dirty="0"/>
              <a:t>如果客户需要创建交互式报表、图表和仪表板来分析和展示数据，</a:t>
            </a:r>
            <a:r>
              <a:rPr lang="en-US" altLang="zh-CN" dirty="0"/>
              <a:t>Oracle APEX</a:t>
            </a:r>
            <a:r>
              <a:rPr lang="zh-CN" altLang="en-US" dirty="0"/>
              <a:t>提供的丰富的数据可视化组件和内置报表功能，可简化客户的开发工作，提升报表系统的上线效率、并加速迭代。</a:t>
            </a:r>
            <a:endParaRPr lang="en-US" altLang="zh-CN" b="1" dirty="0">
              <a:solidFill>
                <a:schemeClr val="accent1"/>
              </a:solidFill>
            </a:endParaRPr>
          </a:p>
        </p:txBody>
      </p:sp>
      <p:sp>
        <p:nvSpPr>
          <p:cNvPr id="8" name="Footer Placeholder 7">
            <a:extLst>
              <a:ext uri="{FF2B5EF4-FFF2-40B4-BE49-F238E27FC236}">
                <a16:creationId xmlns:a16="http://schemas.microsoft.com/office/drawing/2014/main" id="{1B8E55FC-CE46-98EB-2D34-732255BFCDC1}"/>
              </a:ext>
            </a:extLst>
          </p:cNvPr>
          <p:cNvSpPr>
            <a:spLocks noGrp="1"/>
          </p:cNvSpPr>
          <p:nvPr>
            <p:ph type="ftr" sz="quarter" idx="15"/>
          </p:nvPr>
        </p:nvSpPr>
        <p:spPr/>
        <p:txBody>
          <a:bodyPr/>
          <a:lstStyle/>
          <a:p>
            <a:r>
              <a:rPr lang="en-US">
                <a:solidFill>
                  <a:schemeClr val="tx1"/>
                </a:solidFill>
              </a:rPr>
              <a:t>Copyright © 2023, Oracle and/or its affiliates</a:t>
            </a:r>
            <a:endParaRPr lang="en-US" dirty="0">
              <a:solidFill>
                <a:schemeClr val="tx1"/>
              </a:solidFill>
            </a:endParaRPr>
          </a:p>
        </p:txBody>
      </p:sp>
      <p:pic>
        <p:nvPicPr>
          <p:cNvPr id="6" name="Picture 5" descr="A screenshot of a computer&#10;&#10;Description automatically generated">
            <a:extLst>
              <a:ext uri="{FF2B5EF4-FFF2-40B4-BE49-F238E27FC236}">
                <a16:creationId xmlns:a16="http://schemas.microsoft.com/office/drawing/2014/main" id="{64A391CE-D307-4AA9-8E6D-7F2D6B4D0B8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01128" y="2406716"/>
            <a:ext cx="8185046" cy="3940948"/>
          </a:xfrm>
          <a:prstGeom prst="rect">
            <a:avLst/>
          </a:prstGeom>
        </p:spPr>
      </p:pic>
    </p:spTree>
    <p:extLst>
      <p:ext uri="{BB962C8B-B14F-4D97-AF65-F5344CB8AC3E}">
        <p14:creationId xmlns:p14="http://schemas.microsoft.com/office/powerpoint/2010/main" val="413223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C9F07D-9304-4847-A7E9-7F3E32FC9005}"/>
              </a:ext>
            </a:extLst>
          </p:cNvPr>
          <p:cNvSpPr>
            <a:spLocks noGrp="1"/>
          </p:cNvSpPr>
          <p:nvPr>
            <p:ph type="title"/>
          </p:nvPr>
        </p:nvSpPr>
        <p:spPr>
          <a:xfrm>
            <a:off x="804743" y="270366"/>
            <a:ext cx="10668269" cy="822960"/>
          </a:xfrm>
        </p:spPr>
        <p:txBody>
          <a:bodyPr/>
          <a:lstStyle/>
          <a:p>
            <a:r>
              <a:rPr lang="zh-CN" altLang="en-US" dirty="0"/>
              <a:t>我们的合作伙伴在用</a:t>
            </a:r>
            <a:r>
              <a:rPr lang="en-US" altLang="zh-CN" dirty="0"/>
              <a:t>APEX</a:t>
            </a:r>
            <a:r>
              <a:rPr lang="zh-CN" altLang="en-US" dirty="0"/>
              <a:t>做什么？</a:t>
            </a:r>
            <a:br>
              <a:rPr lang="zh-CN" altLang="en-US" dirty="0"/>
            </a:br>
            <a:r>
              <a:rPr lang="zh-CN" altLang="en-US" sz="1600" b="0" dirty="0"/>
              <a:t>先后利用</a:t>
            </a:r>
            <a:r>
              <a:rPr lang="en-US" altLang="zh-CN" sz="1600" b="0" dirty="0"/>
              <a:t>APEX</a:t>
            </a:r>
            <a:r>
              <a:rPr lang="zh-CN" altLang="en-US" sz="1600" b="0" dirty="0"/>
              <a:t>成功研发的部分软件产品</a:t>
            </a:r>
            <a:endParaRPr lang="zh-CN" altLang="en-US" b="0" dirty="0"/>
          </a:p>
        </p:txBody>
      </p:sp>
      <p:sp>
        <p:nvSpPr>
          <p:cNvPr id="3" name="Footer Placeholder 2">
            <a:extLst>
              <a:ext uri="{FF2B5EF4-FFF2-40B4-BE49-F238E27FC236}">
                <a16:creationId xmlns:a16="http://schemas.microsoft.com/office/drawing/2014/main" id="{2376B267-FE4B-469C-BBC3-D57836EE4E80}"/>
              </a:ext>
            </a:extLst>
          </p:cNvPr>
          <p:cNvSpPr>
            <a:spLocks noGrp="1"/>
          </p:cNvSpPr>
          <p:nvPr>
            <p:ph type="ftr" sz="quarter" idx="46"/>
          </p:nvPr>
        </p:nvSpPr>
        <p:spPr/>
        <p:txBody>
          <a:bodyPr/>
          <a:lstStyle/>
          <a:p>
            <a:pPr defTabSz="914172">
              <a:defRPr/>
            </a:pPr>
            <a:r>
              <a:rPr lang="en-US" dirty="0">
                <a:latin typeface="Oracle Sans Tab"/>
              </a:rPr>
              <a:t>Copyright © 2023, Oracle and/or its affiliates</a:t>
            </a:r>
          </a:p>
        </p:txBody>
      </p:sp>
      <p:sp>
        <p:nvSpPr>
          <p:cNvPr id="50" name="Title 1">
            <a:extLst>
              <a:ext uri="{FF2B5EF4-FFF2-40B4-BE49-F238E27FC236}">
                <a16:creationId xmlns:a16="http://schemas.microsoft.com/office/drawing/2014/main" id="{84C925E0-4814-2CE1-E3A6-F98CC246810D}"/>
              </a:ext>
            </a:extLst>
          </p:cNvPr>
          <p:cNvSpPr txBox="1">
            <a:spLocks/>
          </p:cNvSpPr>
          <p:nvPr/>
        </p:nvSpPr>
        <p:spPr>
          <a:xfrm>
            <a:off x="557105" y="335552"/>
            <a:ext cx="10198580" cy="2352168"/>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12697" defTabSz="914172">
              <a:lnSpc>
                <a:spcPct val="100000"/>
              </a:lnSpc>
              <a:spcBef>
                <a:spcPts val="95"/>
              </a:spcBef>
              <a:defRPr/>
            </a:pPr>
            <a:endParaRPr lang="zh-CN" altLang="en-US" sz="2000" spc="-5" dirty="0">
              <a:solidFill>
                <a:srgbClr val="C00000"/>
              </a:solidFill>
              <a:latin typeface="Oracle Sans" panose="020B0503020204020204" pitchFamily="34" charset="0"/>
              <a:ea typeface="SimSun" panose="02010600030101010101" pitchFamily="2" charset="-122"/>
              <a:cs typeface="Oracle Sans" panose="020B0503020204020204" pitchFamily="34" charset="0"/>
              <a:sym typeface="+mn-ea"/>
            </a:endParaRPr>
          </a:p>
        </p:txBody>
      </p:sp>
      <p:sp>
        <p:nvSpPr>
          <p:cNvPr id="51" name="AutoShape 2" descr="Image result for nowtv">
            <a:extLst>
              <a:ext uri="{FF2B5EF4-FFF2-40B4-BE49-F238E27FC236}">
                <a16:creationId xmlns:a16="http://schemas.microsoft.com/office/drawing/2014/main" id="{C62B3B14-A64E-7EEF-38EB-DE6C7562FBCC}"/>
              </a:ext>
            </a:extLst>
          </p:cNvPr>
          <p:cNvSpPr>
            <a:spLocks noChangeAspect="1" noChangeArrowheads="1"/>
          </p:cNvSpPr>
          <p:nvPr/>
        </p:nvSpPr>
        <p:spPr bwMode="auto">
          <a:xfrm>
            <a:off x="157122" y="-143532"/>
            <a:ext cx="304720" cy="3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172">
              <a:defRPr/>
            </a:pPr>
            <a:endParaRPr lang="en-US" alt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2" name="AutoShape 4" descr="Image result for nowtv">
            <a:extLst>
              <a:ext uri="{FF2B5EF4-FFF2-40B4-BE49-F238E27FC236}">
                <a16:creationId xmlns:a16="http://schemas.microsoft.com/office/drawing/2014/main" id="{47488F9B-C349-E184-0A54-F5413B77A65A}"/>
              </a:ext>
            </a:extLst>
          </p:cNvPr>
          <p:cNvSpPr>
            <a:spLocks noChangeAspect="1" noChangeArrowheads="1"/>
          </p:cNvSpPr>
          <p:nvPr/>
        </p:nvSpPr>
        <p:spPr bwMode="auto">
          <a:xfrm>
            <a:off x="157122" y="-143532"/>
            <a:ext cx="304720" cy="3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172">
              <a:defRPr/>
            </a:pPr>
            <a:endParaRPr lang="en-US" alt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3" name="AutoShape 6" descr="Image result for nowtv">
            <a:extLst>
              <a:ext uri="{FF2B5EF4-FFF2-40B4-BE49-F238E27FC236}">
                <a16:creationId xmlns:a16="http://schemas.microsoft.com/office/drawing/2014/main" id="{BF20DEC3-2AB3-348B-607D-4DE6FC0FF701}"/>
              </a:ext>
            </a:extLst>
          </p:cNvPr>
          <p:cNvSpPr>
            <a:spLocks noChangeAspect="1" noChangeArrowheads="1"/>
          </p:cNvSpPr>
          <p:nvPr/>
        </p:nvSpPr>
        <p:spPr bwMode="auto">
          <a:xfrm>
            <a:off x="157122" y="-143532"/>
            <a:ext cx="304720" cy="3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172">
              <a:defRPr/>
            </a:pPr>
            <a:endParaRPr lang="en-US" alt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54" name="AutoShape 2" descr="SmarTone">
            <a:extLst>
              <a:ext uri="{FF2B5EF4-FFF2-40B4-BE49-F238E27FC236}">
                <a16:creationId xmlns:a16="http://schemas.microsoft.com/office/drawing/2014/main" id="{D01EBD4B-A8E3-3256-1096-7319040B4B8A}"/>
              </a:ext>
            </a:extLst>
          </p:cNvPr>
          <p:cNvSpPr>
            <a:spLocks noChangeAspect="1" noChangeArrowheads="1"/>
          </p:cNvSpPr>
          <p:nvPr/>
        </p:nvSpPr>
        <p:spPr bwMode="auto">
          <a:xfrm>
            <a:off x="157122" y="-143532"/>
            <a:ext cx="304720" cy="304721"/>
          </a:xfrm>
          <a:prstGeom prst="rect">
            <a:avLst/>
          </a:prstGeom>
          <a:noFill/>
        </p:spPr>
        <p:txBody>
          <a:bodyPr vert="horz" wrap="square" lIns="91416" tIns="45708" rIns="91416" bIns="45708" numCol="1" anchor="t" anchorCtr="0" compatLnSpc="1"/>
          <a:lstStyle/>
          <a:p>
            <a:pPr defTabSz="914172">
              <a:defRPr/>
            </a:pPr>
            <a:endParaRPr 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2" name="AutoShape 4" descr="SmarTone">
            <a:extLst>
              <a:ext uri="{FF2B5EF4-FFF2-40B4-BE49-F238E27FC236}">
                <a16:creationId xmlns:a16="http://schemas.microsoft.com/office/drawing/2014/main" id="{5F37EA1C-D486-765D-ED0D-1C13333175BF}"/>
              </a:ext>
            </a:extLst>
          </p:cNvPr>
          <p:cNvSpPr>
            <a:spLocks noChangeAspect="1" noChangeArrowheads="1"/>
          </p:cNvSpPr>
          <p:nvPr/>
        </p:nvSpPr>
        <p:spPr bwMode="auto">
          <a:xfrm>
            <a:off x="157122" y="-143532"/>
            <a:ext cx="304720" cy="304721"/>
          </a:xfrm>
          <a:prstGeom prst="rect">
            <a:avLst/>
          </a:prstGeom>
          <a:noFill/>
        </p:spPr>
        <p:txBody>
          <a:bodyPr vert="horz" wrap="square" lIns="91416" tIns="45708" rIns="91416" bIns="45708" numCol="1" anchor="t" anchorCtr="0" compatLnSpc="1"/>
          <a:lstStyle/>
          <a:p>
            <a:pPr defTabSz="914172">
              <a:defRPr/>
            </a:pPr>
            <a:endParaRPr 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73" name="AutoShape 6" descr="SmarTone">
            <a:extLst>
              <a:ext uri="{FF2B5EF4-FFF2-40B4-BE49-F238E27FC236}">
                <a16:creationId xmlns:a16="http://schemas.microsoft.com/office/drawing/2014/main" id="{98E20FA4-654F-EB9B-BD78-DD4D4DAD07B1}"/>
              </a:ext>
            </a:extLst>
          </p:cNvPr>
          <p:cNvSpPr>
            <a:spLocks noChangeAspect="1" noChangeArrowheads="1"/>
          </p:cNvSpPr>
          <p:nvPr/>
        </p:nvSpPr>
        <p:spPr bwMode="auto">
          <a:xfrm>
            <a:off x="157122" y="-143532"/>
            <a:ext cx="304720" cy="304721"/>
          </a:xfrm>
          <a:prstGeom prst="rect">
            <a:avLst/>
          </a:prstGeom>
          <a:noFill/>
        </p:spPr>
        <p:txBody>
          <a:bodyPr vert="horz" wrap="square" lIns="91416" tIns="45708" rIns="91416" bIns="45708" numCol="1" anchor="t" anchorCtr="0" compatLnSpc="1"/>
          <a:lstStyle/>
          <a:p>
            <a:pPr defTabSz="914172">
              <a:defRPr/>
            </a:pPr>
            <a:endParaRPr lang="en-US">
              <a:solidFill>
                <a:srgbClr val="58595B"/>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4" name="文本框 3">
            <a:extLst>
              <a:ext uri="{FF2B5EF4-FFF2-40B4-BE49-F238E27FC236}">
                <a16:creationId xmlns:a16="http://schemas.microsoft.com/office/drawing/2014/main" id="{BE4FC084-DE29-D20F-2E91-F74BA12264D3}"/>
              </a:ext>
            </a:extLst>
          </p:cNvPr>
          <p:cNvSpPr txBox="1"/>
          <p:nvPr/>
        </p:nvSpPr>
        <p:spPr>
          <a:xfrm>
            <a:off x="707045" y="1557946"/>
            <a:ext cx="1861890" cy="369332"/>
          </a:xfrm>
          <a:prstGeom prst="rect">
            <a:avLst/>
          </a:prstGeom>
          <a:noFill/>
        </p:spPr>
        <p:txBody>
          <a:bodyPr wrap="square" rtlCol="0">
            <a:spAutoFit/>
          </a:bodyPr>
          <a:lstStyle/>
          <a:p>
            <a:pPr algn="ct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纯</a:t>
            </a:r>
            <a:r>
              <a:rPr kumimoji="1" lang="en-US" altLang="zh-CN"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APEX</a:t>
            </a: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应用</a:t>
            </a:r>
          </a:p>
        </p:txBody>
      </p:sp>
      <p:sp>
        <p:nvSpPr>
          <p:cNvPr id="29" name="文本框 28">
            <a:extLst>
              <a:ext uri="{FF2B5EF4-FFF2-40B4-BE49-F238E27FC236}">
                <a16:creationId xmlns:a16="http://schemas.microsoft.com/office/drawing/2014/main" id="{81A754BC-5F0F-B308-C9DF-206EEA2098FA}"/>
              </a:ext>
            </a:extLst>
          </p:cNvPr>
          <p:cNvSpPr txBox="1"/>
          <p:nvPr/>
        </p:nvSpPr>
        <p:spPr>
          <a:xfrm>
            <a:off x="3865916" y="1585986"/>
            <a:ext cx="2533225" cy="369332"/>
          </a:xfrm>
          <a:prstGeom prst="rect">
            <a:avLst/>
          </a:prstGeom>
          <a:noFill/>
        </p:spPr>
        <p:txBody>
          <a:bodyPr wrap="square" rtlCol="0">
            <a:spAutoFit/>
          </a:bodyPr>
          <a:lstStyle/>
          <a:p>
            <a:pPr algn="ctr"/>
            <a:r>
              <a:rPr kumimoji="1" lang="en-US" altLang="zh-CN"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APEX</a:t>
            </a: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与</a:t>
            </a:r>
            <a:r>
              <a:rPr kumimoji="1" lang="en-US" altLang="zh-CN"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EBS/</a:t>
            </a:r>
            <a:r>
              <a:rPr kumimoji="1" lang="zh-CN" altLang="en-US" b="1" dirty="0">
                <a:solidFill>
                  <a:srgbClr val="41817E"/>
                </a:solidFill>
                <a:latin typeface="Oracle Sans Extra Bold" panose="020B0503020204020204" pitchFamily="34" charset="0"/>
                <a:ea typeface="Noto Sans SC Bold" panose="020B0500000000000000" pitchFamily="34" charset="-128"/>
                <a:cs typeface="Oracle Sans Extra Bold" panose="020B0503020204020204" pitchFamily="34" charset="0"/>
              </a:rPr>
              <a:t>其他集成</a:t>
            </a:r>
          </a:p>
        </p:txBody>
      </p:sp>
      <p:sp>
        <p:nvSpPr>
          <p:cNvPr id="31" name="文本框 30">
            <a:extLst>
              <a:ext uri="{FF2B5EF4-FFF2-40B4-BE49-F238E27FC236}">
                <a16:creationId xmlns:a16="http://schemas.microsoft.com/office/drawing/2014/main" id="{BB5DCC9C-4A58-5D7E-4D4B-BC6B1466F3A5}"/>
              </a:ext>
            </a:extLst>
          </p:cNvPr>
          <p:cNvSpPr txBox="1"/>
          <p:nvPr/>
        </p:nvSpPr>
        <p:spPr>
          <a:xfrm>
            <a:off x="461842" y="2036687"/>
            <a:ext cx="2547692" cy="2893100"/>
          </a:xfrm>
          <a:prstGeom prst="rect">
            <a:avLst/>
          </a:prstGeom>
          <a:noFill/>
        </p:spPr>
        <p:txBody>
          <a:bodyPr wrap="square">
            <a:spAutoFit/>
          </a:bodyPr>
          <a:lstStyle/>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ERP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某销售、服务、供应链系统</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ERP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某销售采购委外生成系统</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CRM</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某贵宾医疗服务</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CRM</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HRMS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T &amp; R system</a:t>
            </a:r>
          </a:p>
          <a:p>
            <a:pPr>
              <a:spcBef>
                <a:spcPts val="600"/>
              </a:spcBef>
            </a:pP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财务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T &amp; E system</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某生产产品质量管理系统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某生产产线叫料配料系统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某产线物料厂商配送系统</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某产线生成工艺指南库</a:t>
            </a: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MES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某产线工单排产系统</a:t>
            </a:r>
          </a:p>
          <a:p>
            <a:pPr>
              <a:spcBef>
                <a:spcPts val="600"/>
              </a:spcBef>
            </a:pP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系统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APEX</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公共软件包</a:t>
            </a:r>
          </a:p>
        </p:txBody>
      </p:sp>
      <p:sp>
        <p:nvSpPr>
          <p:cNvPr id="32" name="文本框 31">
            <a:extLst>
              <a:ext uri="{FF2B5EF4-FFF2-40B4-BE49-F238E27FC236}">
                <a16:creationId xmlns:a16="http://schemas.microsoft.com/office/drawing/2014/main" id="{795FBFD0-4D0B-4512-1E52-76E860B21462}"/>
              </a:ext>
            </a:extLst>
          </p:cNvPr>
          <p:cNvSpPr txBox="1"/>
          <p:nvPr/>
        </p:nvSpPr>
        <p:spPr>
          <a:xfrm>
            <a:off x="3758604" y="2016918"/>
            <a:ext cx="3006180" cy="1846659"/>
          </a:xfrm>
          <a:prstGeom prst="rect">
            <a:avLst/>
          </a:prstGeom>
          <a:noFill/>
        </p:spPr>
        <p:txBody>
          <a:bodyPr wrap="square">
            <a:spAutoFit/>
          </a:bodyPr>
          <a:lstStyle/>
          <a:p>
            <a:pPr>
              <a:spcBef>
                <a:spcPts val="600"/>
              </a:spcBef>
            </a:pP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平台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架设基于</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低代码</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APEX</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平台 </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某基于</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经销商协议，返利系统</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金税发票模块 </a:t>
            </a:r>
            <a:endPar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考勤卡模块</a:t>
            </a:r>
            <a:endPar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a:p>
            <a:pPr>
              <a:spcBef>
                <a:spcPts val="600"/>
              </a:spcBef>
            </a:pP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使用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ORDS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与其他接口
</a:t>
            </a:r>
            <a:r>
              <a:rPr lang="en"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EBS -</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使用</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ORDS</a:t>
            </a:r>
            <a:r>
              <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与机器人的接口
</a:t>
            </a:r>
            <a:r>
              <a:rPr lang="en-US" altLang="zh-CN"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rPr>
              <a:t>……</a:t>
            </a:r>
            <a:endParaRPr lang="zh-CN" altLang="en-US" sz="1200" dirty="0">
              <a:solidFill>
                <a:srgbClr val="312D2A"/>
              </a:solidFill>
              <a:latin typeface="Oracle Sans" panose="020B0503020204020204" pitchFamily="34" charset="0"/>
              <a:ea typeface="Noto Sans SC Regular" panose="020B0500000000000000" pitchFamily="34" charset="-128"/>
              <a:cs typeface="Oracle Sans" panose="020B0503020204020204" pitchFamily="34" charset="0"/>
            </a:endParaRPr>
          </a:p>
        </p:txBody>
      </p:sp>
      <p:pic>
        <p:nvPicPr>
          <p:cNvPr id="7" name="图形 6" descr="V 形箭头 纯色填充">
            <a:extLst>
              <a:ext uri="{FF2B5EF4-FFF2-40B4-BE49-F238E27FC236}">
                <a16:creationId xmlns:a16="http://schemas.microsoft.com/office/drawing/2014/main" id="{8D291815-2243-BA37-6610-DD0883B3BD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3618" y="2235811"/>
            <a:ext cx="457111" cy="457111"/>
          </a:xfrm>
          <a:prstGeom prst="rect">
            <a:avLst/>
          </a:prstGeom>
        </p:spPr>
      </p:pic>
      <p:pic>
        <p:nvPicPr>
          <p:cNvPr id="9" name="图形 8" descr="V 形箭头 纯色填充">
            <a:extLst>
              <a:ext uri="{FF2B5EF4-FFF2-40B4-BE49-F238E27FC236}">
                <a16:creationId xmlns:a16="http://schemas.microsoft.com/office/drawing/2014/main" id="{7221AA2D-38C1-53A6-8FD1-3FD8FE5270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3617" y="3308148"/>
            <a:ext cx="457111" cy="457111"/>
          </a:xfrm>
          <a:prstGeom prst="rect">
            <a:avLst/>
          </a:prstGeom>
        </p:spPr>
      </p:pic>
      <p:pic>
        <p:nvPicPr>
          <p:cNvPr id="10" name="图片 9">
            <a:extLst>
              <a:ext uri="{FF2B5EF4-FFF2-40B4-BE49-F238E27FC236}">
                <a16:creationId xmlns:a16="http://schemas.microsoft.com/office/drawing/2014/main" id="{EFB83E0A-2519-38DA-D23C-0D0EAF68F699}"/>
              </a:ext>
            </a:extLst>
          </p:cNvPr>
          <p:cNvPicPr>
            <a:picLocks noChangeAspect="1"/>
          </p:cNvPicPr>
          <p:nvPr/>
        </p:nvPicPr>
        <p:blipFill>
          <a:blip r:embed="rId6"/>
          <a:stretch>
            <a:fillRect/>
          </a:stretch>
        </p:blipFill>
        <p:spPr>
          <a:xfrm>
            <a:off x="6399141" y="3827449"/>
            <a:ext cx="5235632" cy="2889130"/>
          </a:xfrm>
          <a:prstGeom prst="rect">
            <a:avLst/>
          </a:prstGeom>
        </p:spPr>
      </p:pic>
      <p:pic>
        <p:nvPicPr>
          <p:cNvPr id="12" name="图片 11">
            <a:extLst>
              <a:ext uri="{FF2B5EF4-FFF2-40B4-BE49-F238E27FC236}">
                <a16:creationId xmlns:a16="http://schemas.microsoft.com/office/drawing/2014/main" id="{7387F9A8-5F8B-1B61-912D-A008E8AFA67F}"/>
              </a:ext>
            </a:extLst>
          </p:cNvPr>
          <p:cNvPicPr>
            <a:picLocks noChangeAspect="1"/>
          </p:cNvPicPr>
          <p:nvPr/>
        </p:nvPicPr>
        <p:blipFill>
          <a:blip r:embed="rId7"/>
          <a:stretch>
            <a:fillRect/>
          </a:stretch>
        </p:blipFill>
        <p:spPr>
          <a:xfrm>
            <a:off x="7696122" y="1742612"/>
            <a:ext cx="2323646" cy="1860187"/>
          </a:xfrm>
          <a:prstGeom prst="rect">
            <a:avLst/>
          </a:prstGeom>
        </p:spPr>
      </p:pic>
    </p:spTree>
    <p:extLst>
      <p:ext uri="{BB962C8B-B14F-4D97-AF65-F5344CB8AC3E}">
        <p14:creationId xmlns:p14="http://schemas.microsoft.com/office/powerpoint/2010/main" val="46705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B9071F-079C-4233-8774-9EC86727C93B}"/>
              </a:ext>
            </a:extLst>
          </p:cNvPr>
          <p:cNvSpPr>
            <a:spLocks noGrp="1"/>
          </p:cNvSpPr>
          <p:nvPr>
            <p:ph type="title"/>
          </p:nvPr>
        </p:nvSpPr>
        <p:spPr/>
        <p:txBody>
          <a:bodyPr/>
          <a:lstStyle/>
          <a:p>
            <a:r>
              <a:rPr lang="zh-CN" altLang="en-US" dirty="0"/>
              <a:t>传统开发这样的应用需要多久？</a:t>
            </a:r>
          </a:p>
        </p:txBody>
      </p:sp>
      <p:sp>
        <p:nvSpPr>
          <p:cNvPr id="4" name="Footer Placeholder 3">
            <a:extLst>
              <a:ext uri="{FF2B5EF4-FFF2-40B4-BE49-F238E27FC236}">
                <a16:creationId xmlns:a16="http://schemas.microsoft.com/office/drawing/2014/main" id="{2A5CEBC3-6F81-4D2E-B16E-884D6F9EE4A6}"/>
              </a:ext>
            </a:extLst>
          </p:cNvPr>
          <p:cNvSpPr>
            <a:spLocks noGrp="1"/>
          </p:cNvSpPr>
          <p:nvPr>
            <p:ph type="ftr" sz="quarter" idx="46"/>
          </p:nvPr>
        </p:nvSpPr>
        <p:spPr/>
        <p:txBody>
          <a:bodyPr/>
          <a:lstStyle/>
          <a:p>
            <a:r>
              <a:rPr lang="en-US"/>
              <a:t>Copyright © 2023, Oracle and/or its affiliates</a:t>
            </a:r>
            <a:endParaRPr lang="en-US" dirty="0"/>
          </a:p>
        </p:txBody>
      </p:sp>
      <p:pic>
        <p:nvPicPr>
          <p:cNvPr id="5" name="图片 12">
            <a:extLst>
              <a:ext uri="{FF2B5EF4-FFF2-40B4-BE49-F238E27FC236}">
                <a16:creationId xmlns:a16="http://schemas.microsoft.com/office/drawing/2014/main" id="{D90B29F3-E05C-4593-B849-45A0A9789389}"/>
              </a:ext>
            </a:extLst>
          </p:cNvPr>
          <p:cNvPicPr>
            <a:picLocks noChangeAspect="1"/>
          </p:cNvPicPr>
          <p:nvPr/>
        </p:nvPicPr>
        <p:blipFill>
          <a:blip r:embed="rId2"/>
          <a:stretch>
            <a:fillRect/>
          </a:stretch>
        </p:blipFill>
        <p:spPr>
          <a:xfrm>
            <a:off x="6038192" y="1311970"/>
            <a:ext cx="4140000" cy="2080726"/>
          </a:xfrm>
          <a:prstGeom prst="rect">
            <a:avLst/>
          </a:prstGeom>
        </p:spPr>
      </p:pic>
      <p:pic>
        <p:nvPicPr>
          <p:cNvPr id="6" name="图片 14">
            <a:extLst>
              <a:ext uri="{FF2B5EF4-FFF2-40B4-BE49-F238E27FC236}">
                <a16:creationId xmlns:a16="http://schemas.microsoft.com/office/drawing/2014/main" id="{0F11169A-477F-4F3F-A845-6FBD0FB7FDEC}"/>
              </a:ext>
            </a:extLst>
          </p:cNvPr>
          <p:cNvPicPr>
            <a:picLocks noChangeAspect="1"/>
          </p:cNvPicPr>
          <p:nvPr/>
        </p:nvPicPr>
        <p:blipFill>
          <a:blip r:embed="rId3"/>
          <a:stretch>
            <a:fillRect/>
          </a:stretch>
        </p:blipFill>
        <p:spPr>
          <a:xfrm>
            <a:off x="7874070" y="2145459"/>
            <a:ext cx="4140000" cy="2048605"/>
          </a:xfrm>
          <a:prstGeom prst="rect">
            <a:avLst/>
          </a:prstGeom>
        </p:spPr>
      </p:pic>
      <p:pic>
        <p:nvPicPr>
          <p:cNvPr id="7" name="图片 13">
            <a:extLst>
              <a:ext uri="{FF2B5EF4-FFF2-40B4-BE49-F238E27FC236}">
                <a16:creationId xmlns:a16="http://schemas.microsoft.com/office/drawing/2014/main" id="{94B91034-A37A-4273-94C9-0B9E9BF4764E}"/>
              </a:ext>
            </a:extLst>
          </p:cNvPr>
          <p:cNvPicPr>
            <a:picLocks noChangeAspect="1"/>
          </p:cNvPicPr>
          <p:nvPr/>
        </p:nvPicPr>
        <p:blipFill>
          <a:blip r:embed="rId4"/>
          <a:stretch>
            <a:fillRect/>
          </a:stretch>
        </p:blipFill>
        <p:spPr>
          <a:xfrm>
            <a:off x="6118864" y="3827386"/>
            <a:ext cx="4140000" cy="2035278"/>
          </a:xfrm>
          <a:prstGeom prst="rect">
            <a:avLst/>
          </a:prstGeom>
        </p:spPr>
      </p:pic>
      <p:pic>
        <p:nvPicPr>
          <p:cNvPr id="8" name="图片 15">
            <a:extLst>
              <a:ext uri="{FF2B5EF4-FFF2-40B4-BE49-F238E27FC236}">
                <a16:creationId xmlns:a16="http://schemas.microsoft.com/office/drawing/2014/main" id="{20ABF3F3-9E7C-436E-AD6A-8A4862224489}"/>
              </a:ext>
            </a:extLst>
          </p:cNvPr>
          <p:cNvPicPr>
            <a:picLocks noChangeAspect="1"/>
          </p:cNvPicPr>
          <p:nvPr/>
        </p:nvPicPr>
        <p:blipFill>
          <a:blip r:embed="rId5"/>
          <a:stretch>
            <a:fillRect/>
          </a:stretch>
        </p:blipFill>
        <p:spPr>
          <a:xfrm>
            <a:off x="7693247" y="4831660"/>
            <a:ext cx="4140000" cy="2062008"/>
          </a:xfrm>
          <a:prstGeom prst="rect">
            <a:avLst/>
          </a:prstGeom>
        </p:spPr>
      </p:pic>
      <p:pic>
        <p:nvPicPr>
          <p:cNvPr id="9" name="图片 17">
            <a:extLst>
              <a:ext uri="{FF2B5EF4-FFF2-40B4-BE49-F238E27FC236}">
                <a16:creationId xmlns:a16="http://schemas.microsoft.com/office/drawing/2014/main" id="{CDFB2377-A5D1-48B3-9999-2D9A25F4B760}"/>
              </a:ext>
            </a:extLst>
          </p:cNvPr>
          <p:cNvPicPr>
            <a:picLocks noChangeAspect="1"/>
          </p:cNvPicPr>
          <p:nvPr/>
        </p:nvPicPr>
        <p:blipFill>
          <a:blip r:embed="rId6"/>
          <a:stretch>
            <a:fillRect/>
          </a:stretch>
        </p:blipFill>
        <p:spPr>
          <a:xfrm>
            <a:off x="174755" y="1416473"/>
            <a:ext cx="5220000" cy="958207"/>
          </a:xfrm>
          <a:prstGeom prst="rect">
            <a:avLst/>
          </a:prstGeom>
        </p:spPr>
      </p:pic>
      <p:grpSp>
        <p:nvGrpSpPr>
          <p:cNvPr id="10" name="组合 37">
            <a:extLst>
              <a:ext uri="{FF2B5EF4-FFF2-40B4-BE49-F238E27FC236}">
                <a16:creationId xmlns:a16="http://schemas.microsoft.com/office/drawing/2014/main" id="{AFCB5FC5-8BC5-49A0-AE08-DA4ECE91F47E}"/>
              </a:ext>
            </a:extLst>
          </p:cNvPr>
          <p:cNvGrpSpPr>
            <a:grpSpLocks noChangeAspect="1"/>
          </p:cNvGrpSpPr>
          <p:nvPr/>
        </p:nvGrpSpPr>
        <p:grpSpPr>
          <a:xfrm>
            <a:off x="-162575" y="3868272"/>
            <a:ext cx="4884510" cy="2555707"/>
            <a:chOff x="50543" y="6937184"/>
            <a:chExt cx="11480227" cy="6006764"/>
          </a:xfrm>
        </p:grpSpPr>
        <p:pic>
          <p:nvPicPr>
            <p:cNvPr id="11" name="图片 30">
              <a:extLst>
                <a:ext uri="{FF2B5EF4-FFF2-40B4-BE49-F238E27FC236}">
                  <a16:creationId xmlns:a16="http://schemas.microsoft.com/office/drawing/2014/main" id="{0AAACC11-3B87-4F49-A524-8C5797FF2827}"/>
                </a:ext>
              </a:extLst>
            </p:cNvPr>
            <p:cNvPicPr>
              <a:picLocks/>
            </p:cNvPicPr>
            <p:nvPr/>
          </p:nvPicPr>
          <p:blipFill>
            <a:blip r:embed="rId7"/>
            <a:stretch>
              <a:fillRect/>
            </a:stretch>
          </p:blipFill>
          <p:spPr>
            <a:xfrm>
              <a:off x="1268375" y="7135130"/>
              <a:ext cx="9072000" cy="5580000"/>
            </a:xfrm>
            <a:prstGeom prst="rect">
              <a:avLst/>
            </a:prstGeom>
          </p:spPr>
        </p:pic>
        <p:grpSp>
          <p:nvGrpSpPr>
            <p:cNvPr id="12" name="组合 28">
              <a:extLst>
                <a:ext uri="{FF2B5EF4-FFF2-40B4-BE49-F238E27FC236}">
                  <a16:creationId xmlns:a16="http://schemas.microsoft.com/office/drawing/2014/main" id="{9A9B3887-8AA6-4436-9BB7-297FA9A65087}"/>
                </a:ext>
              </a:extLst>
            </p:cNvPr>
            <p:cNvGrpSpPr>
              <a:grpSpLocks noChangeAspect="1"/>
            </p:cNvGrpSpPr>
            <p:nvPr/>
          </p:nvGrpSpPr>
          <p:grpSpPr>
            <a:xfrm>
              <a:off x="50543" y="6937184"/>
              <a:ext cx="11480227" cy="6006764"/>
              <a:chOff x="6465093" y="3015397"/>
              <a:chExt cx="4492806" cy="2350757"/>
            </a:xfrm>
          </p:grpSpPr>
          <p:sp>
            <p:nvSpPr>
              <p:cNvPr id="13" name="Freeform: Shape 17">
                <a:extLst>
                  <a:ext uri="{FF2B5EF4-FFF2-40B4-BE49-F238E27FC236}">
                    <a16:creationId xmlns:a16="http://schemas.microsoft.com/office/drawing/2014/main" id="{8D7D6BB3-0495-4C6D-A0B9-277732A2BE71}"/>
                  </a:ext>
                  <a:ext uri="{C183D7F6-B498-43B3-948B-1728B52AA6E4}">
                    <adec:decorative xmlns:adec="http://schemas.microsoft.com/office/drawing/2017/decorative" val="1"/>
                  </a:ext>
                </a:extLst>
              </p:cNvPr>
              <p:cNvSpPr/>
              <p:nvPr/>
            </p:nvSpPr>
            <p:spPr>
              <a:xfrm>
                <a:off x="6465093" y="5279090"/>
                <a:ext cx="4492806" cy="87064"/>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sz="900"/>
              </a:p>
            </p:txBody>
          </p:sp>
          <p:sp>
            <p:nvSpPr>
              <p:cNvPr id="14" name="Freeform: Shape 18">
                <a:extLst>
                  <a:ext uri="{FF2B5EF4-FFF2-40B4-BE49-F238E27FC236}">
                    <a16:creationId xmlns:a16="http://schemas.microsoft.com/office/drawing/2014/main" id="{F4DFBAC1-AF69-4E56-979A-889D9F665AD7}"/>
                  </a:ext>
                  <a:ext uri="{C183D7F6-B498-43B3-948B-1728B52AA6E4}">
                    <adec:decorative xmlns:adec="http://schemas.microsoft.com/office/drawing/2017/decorative" val="1"/>
                  </a:ext>
                </a:extLst>
              </p:cNvPr>
              <p:cNvSpPr/>
              <p:nvPr/>
            </p:nvSpPr>
            <p:spPr>
              <a:xfrm>
                <a:off x="6850562" y="3015397"/>
                <a:ext cx="3720219" cy="2350757"/>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sz="900"/>
              </a:p>
            </p:txBody>
          </p:sp>
        </p:grpSp>
      </p:grpSp>
      <p:grpSp>
        <p:nvGrpSpPr>
          <p:cNvPr id="15" name="组合 40">
            <a:extLst>
              <a:ext uri="{FF2B5EF4-FFF2-40B4-BE49-F238E27FC236}">
                <a16:creationId xmlns:a16="http://schemas.microsoft.com/office/drawing/2014/main" id="{0DFB937B-DB4B-4F0D-8F63-AF00FC179849}"/>
              </a:ext>
            </a:extLst>
          </p:cNvPr>
          <p:cNvGrpSpPr/>
          <p:nvPr/>
        </p:nvGrpSpPr>
        <p:grpSpPr>
          <a:xfrm>
            <a:off x="4188756" y="2934363"/>
            <a:ext cx="1830563" cy="3288611"/>
            <a:chOff x="6894770" y="4650756"/>
            <a:chExt cx="3661125" cy="6577221"/>
          </a:xfrm>
        </p:grpSpPr>
        <p:pic>
          <p:nvPicPr>
            <p:cNvPr id="16" name="图片 39">
              <a:extLst>
                <a:ext uri="{FF2B5EF4-FFF2-40B4-BE49-F238E27FC236}">
                  <a16:creationId xmlns:a16="http://schemas.microsoft.com/office/drawing/2014/main" id="{1983411E-C2D8-4E33-921A-C2EEAE8F9E05}"/>
                </a:ext>
              </a:extLst>
            </p:cNvPr>
            <p:cNvPicPr>
              <a:picLocks noChangeAspect="1"/>
            </p:cNvPicPr>
            <p:nvPr/>
          </p:nvPicPr>
          <p:blipFill>
            <a:blip r:embed="rId8"/>
            <a:stretch>
              <a:fillRect/>
            </a:stretch>
          </p:blipFill>
          <p:spPr>
            <a:xfrm>
              <a:off x="7052206" y="4650756"/>
              <a:ext cx="3384000" cy="6513196"/>
            </a:xfrm>
            <a:prstGeom prst="rect">
              <a:avLst/>
            </a:prstGeom>
          </p:spPr>
        </p:pic>
        <p:grpSp>
          <p:nvGrpSpPr>
            <p:cNvPr id="17" name="Group 25">
              <a:extLst>
                <a:ext uri="{FF2B5EF4-FFF2-40B4-BE49-F238E27FC236}">
                  <a16:creationId xmlns:a16="http://schemas.microsoft.com/office/drawing/2014/main" id="{5900EAD9-169A-43AF-B7F0-2DB36394D209}"/>
                </a:ext>
                <a:ext uri="{C183D7F6-B498-43B3-948B-1728B52AA6E4}">
                  <adec:decorative xmlns:adec="http://schemas.microsoft.com/office/drawing/2017/decorative" val="1"/>
                </a:ext>
              </a:extLst>
            </p:cNvPr>
            <p:cNvGrpSpPr>
              <a:grpSpLocks noChangeAspect="1"/>
            </p:cNvGrpSpPr>
            <p:nvPr/>
          </p:nvGrpSpPr>
          <p:grpSpPr>
            <a:xfrm>
              <a:off x="6894770" y="4656159"/>
              <a:ext cx="3661125" cy="6571818"/>
              <a:chOff x="9944688" y="1880726"/>
              <a:chExt cx="2079208" cy="3893148"/>
            </a:xfrm>
          </p:grpSpPr>
          <p:sp>
            <p:nvSpPr>
              <p:cNvPr id="18" name="Freeform: Shape 26">
                <a:extLst>
                  <a:ext uri="{FF2B5EF4-FFF2-40B4-BE49-F238E27FC236}">
                    <a16:creationId xmlns:a16="http://schemas.microsoft.com/office/drawing/2014/main" id="{A8D0C3DB-A531-4BF2-A1F7-709D37A506AB}"/>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pPr defTabSz="457200">
                  <a:defRPr/>
                </a:pPr>
                <a:endParaRPr lang="en-US" sz="900" kern="0">
                  <a:solidFill>
                    <a:srgbClr val="312D2A"/>
                  </a:solidFill>
                </a:endParaRPr>
              </a:p>
            </p:txBody>
          </p:sp>
          <p:sp>
            <p:nvSpPr>
              <p:cNvPr id="19" name="Freeform: Shape 27">
                <a:extLst>
                  <a:ext uri="{FF2B5EF4-FFF2-40B4-BE49-F238E27FC236}">
                    <a16:creationId xmlns:a16="http://schemas.microsoft.com/office/drawing/2014/main" id="{C0661878-BAF6-4E13-B74E-1574911B3126}"/>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BFA"/>
              </a:solidFill>
              <a:ln w="6019" cap="flat">
                <a:noFill/>
                <a:prstDash val="solid"/>
                <a:miter/>
              </a:ln>
            </p:spPr>
            <p:txBody>
              <a:bodyPr rtlCol="0" anchor="ctr"/>
              <a:lstStyle/>
              <a:p>
                <a:pPr defTabSz="457200">
                  <a:defRPr/>
                </a:pPr>
                <a:endParaRPr lang="en-US" sz="900" kern="0">
                  <a:solidFill>
                    <a:srgbClr val="312D2A"/>
                  </a:solidFill>
                </a:endParaRPr>
              </a:p>
            </p:txBody>
          </p:sp>
        </p:grpSp>
      </p:grpSp>
    </p:spTree>
    <p:extLst>
      <p:ext uri="{BB962C8B-B14F-4D97-AF65-F5344CB8AC3E}">
        <p14:creationId xmlns:p14="http://schemas.microsoft.com/office/powerpoint/2010/main" val="48990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723711" y="1600201"/>
            <a:ext cx="8208621" cy="2319489"/>
          </a:xfrm>
        </p:spPr>
        <p:txBody>
          <a:bodyPr/>
          <a:lstStyle/>
          <a:p>
            <a:endParaRPr lang="zh-CN" altLang="en-US" dirty="0"/>
          </a:p>
          <a:p>
            <a:endParaRPr lang="zh-CN" altLang="en-US" dirty="0"/>
          </a:p>
          <a:p>
            <a:r>
              <a:rPr lang="zh-CN" altLang="en-US" sz="3600" dirty="0"/>
              <a:t>客户案例</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200" dirty="0"/>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208345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18B01-3083-45C5-BC2E-338C6E528B41}"/>
              </a:ext>
            </a:extLst>
          </p:cNvPr>
          <p:cNvSpPr>
            <a:spLocks noGrp="1"/>
          </p:cNvSpPr>
          <p:nvPr>
            <p:ph type="title"/>
          </p:nvPr>
        </p:nvSpPr>
        <p:spPr/>
        <p:txBody>
          <a:bodyPr/>
          <a:lstStyle/>
          <a:p>
            <a:r>
              <a:rPr lang="zh-CN" altLang="en-US" dirty="0"/>
              <a:t>会议预定系统</a:t>
            </a:r>
          </a:p>
        </p:txBody>
      </p:sp>
      <p:sp>
        <p:nvSpPr>
          <p:cNvPr id="4" name="Footer Placeholder 3">
            <a:extLst>
              <a:ext uri="{FF2B5EF4-FFF2-40B4-BE49-F238E27FC236}">
                <a16:creationId xmlns:a16="http://schemas.microsoft.com/office/drawing/2014/main" id="{2C341572-CEC0-4501-88C0-57464BF6DC43}"/>
              </a:ext>
            </a:extLst>
          </p:cNvPr>
          <p:cNvSpPr>
            <a:spLocks noGrp="1"/>
          </p:cNvSpPr>
          <p:nvPr>
            <p:ph type="ftr" sz="quarter" idx="46"/>
          </p:nvPr>
        </p:nvSpPr>
        <p:spPr/>
        <p:txBody>
          <a:bodyPr/>
          <a:lstStyle/>
          <a:p>
            <a:r>
              <a:rPr lang="en-US"/>
              <a:t>Copyright © 2023, Oracle and/or its affiliates</a:t>
            </a:r>
            <a:endParaRPr lang="en-US" dirty="0"/>
          </a:p>
        </p:txBody>
      </p:sp>
      <p:pic>
        <p:nvPicPr>
          <p:cNvPr id="8" name="Picture 7" descr="Table&#10;&#10;Description automatically generated with medium confidence">
            <a:extLst>
              <a:ext uri="{FF2B5EF4-FFF2-40B4-BE49-F238E27FC236}">
                <a16:creationId xmlns:a16="http://schemas.microsoft.com/office/drawing/2014/main" id="{5655932F-05DE-4B8B-9A94-231490E3DAA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91268" y="1292929"/>
            <a:ext cx="10363200" cy="477678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4062CD8-082C-4696-866F-CC10DE5B35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1268" y="1292929"/>
            <a:ext cx="10347008" cy="4331494"/>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8C7B46C6-7412-43A7-A708-430575571B8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1268" y="1292929"/>
            <a:ext cx="10371296" cy="4971098"/>
          </a:xfrm>
          <a:prstGeom prst="rect">
            <a:avLst/>
          </a:prstGeom>
        </p:spPr>
      </p:pic>
    </p:spTree>
    <p:extLst>
      <p:ext uri="{BB962C8B-B14F-4D97-AF65-F5344CB8AC3E}">
        <p14:creationId xmlns:p14="http://schemas.microsoft.com/office/powerpoint/2010/main" val="384328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D87215-5395-4FF9-B191-45FD58E96C93}"/>
              </a:ext>
            </a:extLst>
          </p:cNvPr>
          <p:cNvSpPr>
            <a:spLocks noGrp="1"/>
          </p:cNvSpPr>
          <p:nvPr>
            <p:ph type="title"/>
          </p:nvPr>
        </p:nvSpPr>
        <p:spPr/>
        <p:txBody>
          <a:bodyPr/>
          <a:lstStyle/>
          <a:p>
            <a:r>
              <a:rPr lang="zh-CN" altLang="en-US" dirty="0"/>
              <a:t>医院检测分诊登记系统</a:t>
            </a:r>
          </a:p>
        </p:txBody>
      </p:sp>
      <p:sp>
        <p:nvSpPr>
          <p:cNvPr id="4" name="Footer Placeholder 3">
            <a:extLst>
              <a:ext uri="{FF2B5EF4-FFF2-40B4-BE49-F238E27FC236}">
                <a16:creationId xmlns:a16="http://schemas.microsoft.com/office/drawing/2014/main" id="{3F327C2A-0F14-4D0C-A015-A0779F0373AA}"/>
              </a:ext>
            </a:extLst>
          </p:cNvPr>
          <p:cNvSpPr>
            <a:spLocks noGrp="1"/>
          </p:cNvSpPr>
          <p:nvPr>
            <p:ph type="ftr" sz="quarter" idx="46"/>
          </p:nvPr>
        </p:nvSpPr>
        <p:spPr/>
        <p:txBody>
          <a:bodyPr/>
          <a:lstStyle/>
          <a:p>
            <a:r>
              <a:rPr lang="en-US"/>
              <a:t>Copyright © 2023, Oracle and/or its affiliates</a:t>
            </a:r>
            <a:endParaRPr lang="en-US" dirty="0"/>
          </a:p>
        </p:txBody>
      </p:sp>
      <p:pic>
        <p:nvPicPr>
          <p:cNvPr id="5" name="Picture 4">
            <a:extLst>
              <a:ext uri="{FF2B5EF4-FFF2-40B4-BE49-F238E27FC236}">
                <a16:creationId xmlns:a16="http://schemas.microsoft.com/office/drawing/2014/main" id="{A2469C19-CFC8-4136-9D09-984BD14BF4D2}"/>
              </a:ext>
            </a:extLst>
          </p:cNvPr>
          <p:cNvPicPr>
            <a:picLocks noChangeAspect="1"/>
          </p:cNvPicPr>
          <p:nvPr/>
        </p:nvPicPr>
        <p:blipFill rotWithShape="1">
          <a:blip r:embed="rId2"/>
          <a:srcRect t="1608"/>
          <a:stretch/>
        </p:blipFill>
        <p:spPr>
          <a:xfrm>
            <a:off x="768675" y="1378203"/>
            <a:ext cx="8367340" cy="4819180"/>
          </a:xfrm>
          <a:prstGeom prst="rect">
            <a:avLst/>
          </a:prstGeom>
        </p:spPr>
      </p:pic>
      <p:pic>
        <p:nvPicPr>
          <p:cNvPr id="6" name="Picture 5">
            <a:extLst>
              <a:ext uri="{FF2B5EF4-FFF2-40B4-BE49-F238E27FC236}">
                <a16:creationId xmlns:a16="http://schemas.microsoft.com/office/drawing/2014/main" id="{60AEDE1F-8F76-47C3-9780-4688ED0327C9}"/>
              </a:ext>
            </a:extLst>
          </p:cNvPr>
          <p:cNvPicPr>
            <a:picLocks noChangeAspect="1"/>
          </p:cNvPicPr>
          <p:nvPr/>
        </p:nvPicPr>
        <p:blipFill>
          <a:blip r:embed="rId3"/>
          <a:stretch>
            <a:fillRect/>
          </a:stretch>
        </p:blipFill>
        <p:spPr>
          <a:xfrm>
            <a:off x="768675" y="1386862"/>
            <a:ext cx="8367340" cy="4897956"/>
          </a:xfrm>
          <a:prstGeom prst="rect">
            <a:avLst/>
          </a:prstGeom>
        </p:spPr>
      </p:pic>
      <p:pic>
        <p:nvPicPr>
          <p:cNvPr id="7" name="Picture 6">
            <a:extLst>
              <a:ext uri="{FF2B5EF4-FFF2-40B4-BE49-F238E27FC236}">
                <a16:creationId xmlns:a16="http://schemas.microsoft.com/office/drawing/2014/main" id="{22AD5A7A-AD0A-4638-AD6A-7F58DE320BF2}"/>
              </a:ext>
            </a:extLst>
          </p:cNvPr>
          <p:cNvPicPr>
            <a:picLocks noChangeAspect="1"/>
          </p:cNvPicPr>
          <p:nvPr/>
        </p:nvPicPr>
        <p:blipFill>
          <a:blip r:embed="rId4"/>
          <a:stretch>
            <a:fillRect/>
          </a:stretch>
        </p:blipFill>
        <p:spPr>
          <a:xfrm>
            <a:off x="768675" y="1315132"/>
            <a:ext cx="8923751" cy="5108847"/>
          </a:xfrm>
          <a:prstGeom prst="rect">
            <a:avLst/>
          </a:prstGeom>
        </p:spPr>
      </p:pic>
    </p:spTree>
    <p:extLst>
      <p:ext uri="{BB962C8B-B14F-4D97-AF65-F5344CB8AC3E}">
        <p14:creationId xmlns:p14="http://schemas.microsoft.com/office/powerpoint/2010/main" val="38241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58DEE5-9739-4597-9221-F47E84C3AA73}"/>
              </a:ext>
            </a:extLst>
          </p:cNvPr>
          <p:cNvSpPr>
            <a:spLocks noGrp="1"/>
          </p:cNvSpPr>
          <p:nvPr>
            <p:ph type="title"/>
          </p:nvPr>
        </p:nvSpPr>
        <p:spPr/>
        <p:txBody>
          <a:bodyPr/>
          <a:lstStyle/>
          <a:p>
            <a:r>
              <a:rPr lang="en" altLang="zh-CN" sz="2400" dirty="0">
                <a:solidFill>
                  <a:srgbClr val="161513"/>
                </a:solidFill>
                <a:latin typeface="Oracle Sans" panose="020B0503020204020204" pitchFamily="34" charset="0"/>
                <a:ea typeface="SimSun" panose="02010600030101010101" pitchFamily="2" charset="-122"/>
                <a:cs typeface="Oracle Sans" panose="020B0503020204020204" pitchFamily="34" charset="0"/>
              </a:rPr>
              <a:t>XXX</a:t>
            </a:r>
            <a:r>
              <a:rPr lang="zh-CN" altLang="en-US" sz="2400" dirty="0">
                <a:solidFill>
                  <a:srgbClr val="161513"/>
                </a:solidFill>
                <a:latin typeface="Oracle Sans" panose="020B0503020204020204" pitchFamily="34" charset="0"/>
                <a:ea typeface="SimSun" panose="02010600030101010101" pitchFamily="2" charset="-122"/>
                <a:cs typeface="Oracle Sans" panose="020B0503020204020204" pitchFamily="34" charset="0"/>
              </a:rPr>
              <a:t>汽车部件有限公司</a:t>
            </a:r>
            <a:endParaRPr lang="zh-CN" altLang="en-US" sz="1100" dirty="0"/>
          </a:p>
        </p:txBody>
      </p:sp>
      <p:sp>
        <p:nvSpPr>
          <p:cNvPr id="4" name="Footer Placeholder 3">
            <a:extLst>
              <a:ext uri="{FF2B5EF4-FFF2-40B4-BE49-F238E27FC236}">
                <a16:creationId xmlns:a16="http://schemas.microsoft.com/office/drawing/2014/main" id="{08D8DE9F-F328-4081-B6FA-D9299F677E47}"/>
              </a:ext>
            </a:extLst>
          </p:cNvPr>
          <p:cNvSpPr>
            <a:spLocks noGrp="1"/>
          </p:cNvSpPr>
          <p:nvPr>
            <p:ph type="ftr" sz="quarter" idx="46"/>
          </p:nvPr>
        </p:nvSpPr>
        <p:spPr/>
        <p:txBody>
          <a:bodyPr/>
          <a:lstStyle/>
          <a:p>
            <a:r>
              <a:rPr lang="en-US" dirty="0"/>
              <a:t>Copyright © 2023, Oracle and/or its affiliates</a:t>
            </a:r>
          </a:p>
        </p:txBody>
      </p:sp>
      <p:sp>
        <p:nvSpPr>
          <p:cNvPr id="6" name="TextBox 5">
            <a:extLst>
              <a:ext uri="{FF2B5EF4-FFF2-40B4-BE49-F238E27FC236}">
                <a16:creationId xmlns:a16="http://schemas.microsoft.com/office/drawing/2014/main" id="{369B53E3-9859-42F3-94C3-A1246E12F59C}"/>
              </a:ext>
            </a:extLst>
          </p:cNvPr>
          <p:cNvSpPr txBox="1"/>
          <p:nvPr/>
        </p:nvSpPr>
        <p:spPr>
          <a:xfrm>
            <a:off x="641411" y="963394"/>
            <a:ext cx="11319572" cy="307777"/>
          </a:xfrm>
          <a:prstGeom prst="rect">
            <a:avLst/>
          </a:prstGeom>
          <a:noFill/>
        </p:spPr>
        <p:txBody>
          <a:bodyPr wrap="square">
            <a:spAutoFit/>
          </a:bodyPr>
          <a:lstStyle/>
          <a:p>
            <a:r>
              <a:rPr kumimoji="1" lang="en" altLang="zh-CN"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Oracle ADW + APEX </a:t>
            </a:r>
            <a:r>
              <a:rPr kumimoji="1" lang="zh-CN" altLang="en-US"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助力</a:t>
            </a:r>
            <a:r>
              <a:rPr kumimoji="1" lang="en" altLang="zh-CN"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XXX</a:t>
            </a:r>
            <a:r>
              <a:rPr kumimoji="1" lang="zh-CN" altLang="en-US" sz="1400" b="0" dirty="0">
                <a:solidFill>
                  <a:srgbClr val="FF0000"/>
                </a:solidFill>
                <a:latin typeface="Oracle Sans" panose="020B0503020204020204" pitchFamily="34" charset="0"/>
                <a:ea typeface="SimSun" panose="02010600030101010101" pitchFamily="2" charset="-122"/>
                <a:cs typeface="Oracle Sans" panose="020B0503020204020204" pitchFamily="34" charset="0"/>
              </a:rPr>
              <a:t>公司实现高效精准物料计算，有效衔接企业供应和市场需求，加速企业由“制造”向“智造”的转型。</a:t>
            </a:r>
            <a:endParaRPr lang="zh-CN" altLang="en-US" sz="1400" dirty="0"/>
          </a:p>
        </p:txBody>
      </p:sp>
      <p:sp>
        <p:nvSpPr>
          <p:cNvPr id="7" name="Footer Placeholder 3">
            <a:extLst>
              <a:ext uri="{FF2B5EF4-FFF2-40B4-BE49-F238E27FC236}">
                <a16:creationId xmlns:a16="http://schemas.microsoft.com/office/drawing/2014/main" id="{6CF25516-648D-4AB0-815D-F0B79B46021A}"/>
              </a:ext>
            </a:extLst>
          </p:cNvPr>
          <p:cNvSpPr txBox="1">
            <a:spLocks/>
          </p:cNvSpPr>
          <p:nvPr/>
        </p:nvSpPr>
        <p:spPr>
          <a:xfrm>
            <a:off x="2408704" y="6219547"/>
            <a:ext cx="457200" cy="1524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dirty="0"/>
          </a:p>
        </p:txBody>
      </p:sp>
      <p:grpSp>
        <p:nvGrpSpPr>
          <p:cNvPr id="8" name="组合 41">
            <a:extLst>
              <a:ext uri="{FF2B5EF4-FFF2-40B4-BE49-F238E27FC236}">
                <a16:creationId xmlns:a16="http://schemas.microsoft.com/office/drawing/2014/main" id="{AAF4367D-34E3-4145-B1C2-F2764C62F68D}"/>
              </a:ext>
            </a:extLst>
          </p:cNvPr>
          <p:cNvGrpSpPr>
            <a:grpSpLocks noChangeAspect="1"/>
          </p:cNvGrpSpPr>
          <p:nvPr/>
        </p:nvGrpSpPr>
        <p:grpSpPr>
          <a:xfrm>
            <a:off x="661106" y="2924855"/>
            <a:ext cx="8163622" cy="3447090"/>
            <a:chOff x="412157" y="3020951"/>
            <a:chExt cx="8932069" cy="3202090"/>
          </a:xfrm>
        </p:grpSpPr>
        <p:sp>
          <p:nvSpPr>
            <p:cNvPr id="9" name="Rounded Rectangle 28">
              <a:extLst>
                <a:ext uri="{FF2B5EF4-FFF2-40B4-BE49-F238E27FC236}">
                  <a16:creationId xmlns:a16="http://schemas.microsoft.com/office/drawing/2014/main" id="{5016D25B-8619-4E84-B4ED-DF4D4C2E4CE5}"/>
                </a:ext>
              </a:extLst>
            </p:cNvPr>
            <p:cNvSpPr>
              <a:spLocks noChangeAspect="1"/>
            </p:cNvSpPr>
            <p:nvPr/>
          </p:nvSpPr>
          <p:spPr>
            <a:xfrm>
              <a:off x="6549809" y="3020951"/>
              <a:ext cx="2794417" cy="3201098"/>
            </a:xfrm>
            <a:prstGeom prst="roundRect">
              <a:avLst>
                <a:gd name="adj" fmla="val 8173"/>
              </a:avLst>
            </a:prstGeom>
            <a:solidFill>
              <a:srgbClr val="FCFBFA">
                <a:lumMod val="95000"/>
              </a:srgbClr>
            </a:solidFill>
            <a:ln w="3175" cap="flat" cmpd="sng" algn="ctr">
              <a:solidFill>
                <a:srgbClr val="FCFBFA">
                  <a:lumMod val="50000"/>
                </a:srgbClr>
              </a:solidFill>
              <a:prstDash val="solid"/>
              <a:round/>
              <a:headEnd type="none" w="med" len="med"/>
              <a:tailEnd type="none" w="med" len="med"/>
            </a:ln>
            <a:effectLst>
              <a:outerShdw blurRad="123825" dist="317500" dir="2700000" sx="95000" sy="95000" algn="tl" rotWithShape="0">
                <a:srgbClr val="000000">
                  <a:alpha val="43000"/>
                </a:srgbClr>
              </a:outerShdw>
            </a:effectLst>
          </p:spPr>
          <p:txBody>
            <a:bodyPr lIns="0" tIns="205686" rIns="0" bIns="0"/>
            <a:lstStyle/>
            <a:p>
              <a:pPr marL="146324" indent="-118709" defTabSz="457063">
                <a:lnSpc>
                  <a:spcPct val="110000"/>
                </a:lnSpc>
                <a:spcBef>
                  <a:spcPts val="300"/>
                </a:spcBef>
                <a:buClr>
                  <a:srgbClr val="E00000"/>
                </a:buClr>
                <a:buSzPct val="110000"/>
                <a:buFont typeface="Wingdings" panose="05000000000000000000" pitchFamily="2" charset="2"/>
                <a:buChar char="ü"/>
                <a:defRPr/>
              </a:pPr>
              <a:endParaRPr lang="en-US" sz="800" kern="0" dirty="0">
                <a:solidFill>
                  <a:srgbClr val="C8D9DE">
                    <a:lumMod val="10000"/>
                  </a:srgbClr>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0" name="Rounded Rectangle 18">
              <a:extLst>
                <a:ext uri="{FF2B5EF4-FFF2-40B4-BE49-F238E27FC236}">
                  <a16:creationId xmlns:a16="http://schemas.microsoft.com/office/drawing/2014/main" id="{7E3D6970-EBE1-44C1-83E9-EF6A5E9B66E7}"/>
                </a:ext>
              </a:extLst>
            </p:cNvPr>
            <p:cNvSpPr>
              <a:spLocks noChangeAspect="1"/>
            </p:cNvSpPr>
            <p:nvPr/>
          </p:nvSpPr>
          <p:spPr>
            <a:xfrm>
              <a:off x="412157" y="3021943"/>
              <a:ext cx="2687006" cy="3200107"/>
            </a:xfrm>
            <a:prstGeom prst="roundRect">
              <a:avLst>
                <a:gd name="adj" fmla="val 8173"/>
              </a:avLst>
            </a:prstGeom>
            <a:solidFill>
              <a:srgbClr val="FCFBFA">
                <a:lumMod val="95000"/>
              </a:srgbClr>
            </a:solidFill>
            <a:ln w="3175" cap="flat" cmpd="sng" algn="ctr">
              <a:solidFill>
                <a:srgbClr val="FCFBFA">
                  <a:lumMod val="50000"/>
                </a:srgbClr>
              </a:solidFill>
              <a:prstDash val="solid"/>
              <a:round/>
              <a:headEnd type="none" w="med" len="med"/>
              <a:tailEnd type="none" w="med" len="med"/>
            </a:ln>
            <a:effectLst>
              <a:outerShdw blurRad="123825" dist="317500" dir="2700000" sx="95000" sy="95000" algn="tl" rotWithShape="0">
                <a:srgbClr val="000000">
                  <a:alpha val="43000"/>
                </a:srgbClr>
              </a:outerShdw>
            </a:effectLst>
          </p:spPr>
          <p:txBody>
            <a:bodyPr lIns="0" tIns="205686" rIns="0" bIns="0"/>
            <a:lstStyle/>
            <a:p>
              <a:pPr marL="0" lvl="1" defTabSz="457063">
                <a:lnSpc>
                  <a:spcPts val="1100"/>
                </a:lnSpc>
                <a:buClr>
                  <a:srgbClr val="FF0000"/>
                </a:buClr>
                <a:defRPr/>
              </a:pPr>
              <a:endParaRPr lang="en-US" sz="1600" kern="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1" name="Rounded Rectangle 27">
              <a:extLst>
                <a:ext uri="{FF2B5EF4-FFF2-40B4-BE49-F238E27FC236}">
                  <a16:creationId xmlns:a16="http://schemas.microsoft.com/office/drawing/2014/main" id="{586AF187-76BF-48E0-8239-5DBC119E17FE}"/>
                </a:ext>
              </a:extLst>
            </p:cNvPr>
            <p:cNvSpPr>
              <a:spLocks noChangeAspect="1"/>
            </p:cNvSpPr>
            <p:nvPr/>
          </p:nvSpPr>
          <p:spPr>
            <a:xfrm>
              <a:off x="3453052" y="3021943"/>
              <a:ext cx="2673288" cy="3201098"/>
            </a:xfrm>
            <a:prstGeom prst="roundRect">
              <a:avLst>
                <a:gd name="adj" fmla="val 8173"/>
              </a:avLst>
            </a:prstGeom>
            <a:solidFill>
              <a:srgbClr val="FCFBFA">
                <a:lumMod val="95000"/>
              </a:srgbClr>
            </a:solidFill>
            <a:ln w="3175" cap="flat" cmpd="sng" algn="ctr">
              <a:solidFill>
                <a:srgbClr val="FCFBFA">
                  <a:lumMod val="50000"/>
                </a:srgbClr>
              </a:solidFill>
              <a:prstDash val="solid"/>
              <a:round/>
              <a:headEnd type="none" w="med" len="med"/>
              <a:tailEnd type="none" w="med" len="med"/>
            </a:ln>
            <a:effectLst>
              <a:outerShdw blurRad="123825" dist="317500" dir="2700000" sx="95000" sy="95000" algn="tl" rotWithShape="0">
                <a:srgbClr val="000000">
                  <a:alpha val="43000"/>
                </a:srgbClr>
              </a:outerShdw>
            </a:effectLst>
          </p:spPr>
          <p:txBody>
            <a:bodyPr lIns="0" tIns="205686" rIns="0" bIns="0"/>
            <a:lstStyle/>
            <a:p>
              <a:pPr marL="88239" lvl="1" indent="-88239" defTabSz="457063">
                <a:lnSpc>
                  <a:spcPts val="1100"/>
                </a:lnSpc>
                <a:buClr>
                  <a:srgbClr val="FF0000"/>
                </a:buClr>
                <a:buFont typeface="Arial" panose="020B0604020202020204" pitchFamily="34" charset="0"/>
                <a:buChar char="•"/>
                <a:defRPr/>
              </a:pPr>
              <a:endParaRPr lang="en-US" sz="800" kern="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2" name="Extract 38">
              <a:extLst>
                <a:ext uri="{FF2B5EF4-FFF2-40B4-BE49-F238E27FC236}">
                  <a16:creationId xmlns:a16="http://schemas.microsoft.com/office/drawing/2014/main" id="{CA96C9C9-126A-43E9-A4A9-AFA82D80762F}"/>
                </a:ext>
              </a:extLst>
            </p:cNvPr>
            <p:cNvSpPr>
              <a:spLocks noChangeAspect="1"/>
            </p:cNvSpPr>
            <p:nvPr/>
          </p:nvSpPr>
          <p:spPr>
            <a:xfrm rot="5400000">
              <a:off x="3057941" y="4306848"/>
              <a:ext cx="487363" cy="319087"/>
            </a:xfrm>
            <a:prstGeom prst="flowChartExtract">
              <a:avLst/>
            </a:prstGeom>
            <a:gradFill flip="none" rotWithShape="1">
              <a:gsLst>
                <a:gs pos="0">
                  <a:srgbClr val="E00000"/>
                </a:gs>
                <a:gs pos="100000">
                  <a:srgbClr val="FFFFFF"/>
                </a:gs>
                <a:gs pos="99000">
                  <a:srgbClr val="312D2A">
                    <a:lumMod val="75000"/>
                  </a:srgb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txBody>
            <a:bodyPr lIns="0" tIns="0" rIns="0" bIns="0"/>
            <a:lstStyle/>
            <a:p>
              <a:pPr defTabSz="457063">
                <a:defRPr/>
              </a:pPr>
              <a:endParaRPr lang="en-US" sz="800" kern="0" dirty="0">
                <a:solidFill>
                  <a:srgbClr val="E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3" name="Extract 39">
              <a:extLst>
                <a:ext uri="{FF2B5EF4-FFF2-40B4-BE49-F238E27FC236}">
                  <a16:creationId xmlns:a16="http://schemas.microsoft.com/office/drawing/2014/main" id="{C50234DD-EA72-4D82-B378-AAA317221914}"/>
                </a:ext>
              </a:extLst>
            </p:cNvPr>
            <p:cNvSpPr>
              <a:spLocks noChangeAspect="1"/>
            </p:cNvSpPr>
            <p:nvPr/>
          </p:nvSpPr>
          <p:spPr>
            <a:xfrm rot="5400000">
              <a:off x="6103797" y="4296511"/>
              <a:ext cx="487363" cy="320675"/>
            </a:xfrm>
            <a:prstGeom prst="flowChartExtract">
              <a:avLst/>
            </a:prstGeom>
            <a:gradFill flip="none" rotWithShape="1">
              <a:gsLst>
                <a:gs pos="0">
                  <a:srgbClr val="E00000"/>
                </a:gs>
                <a:gs pos="100000">
                  <a:srgbClr val="FFFFFF"/>
                </a:gs>
                <a:gs pos="99000">
                  <a:srgbClr val="312D2A">
                    <a:lumMod val="75000"/>
                  </a:srgb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txBody>
            <a:bodyPr lIns="0" tIns="0" rIns="0" bIns="0"/>
            <a:lstStyle/>
            <a:p>
              <a:pPr defTabSz="457063">
                <a:defRPr/>
              </a:pPr>
              <a:endParaRPr lang="en-US" sz="800" kern="0" dirty="0">
                <a:solidFill>
                  <a:srgbClr val="E00000"/>
                </a:solidFill>
                <a:latin typeface="Oracle Sans" panose="020B0503020204020204" pitchFamily="34" charset="0"/>
                <a:ea typeface="SimSun" panose="02010600030101010101" pitchFamily="2" charset="-122"/>
                <a:cs typeface="Oracle Sans" panose="020B0503020204020204" pitchFamily="34" charset="0"/>
              </a:endParaRPr>
            </a:p>
          </p:txBody>
        </p:sp>
      </p:grpSp>
      <p:sp>
        <p:nvSpPr>
          <p:cNvPr id="14" name="TextBox 13">
            <a:extLst>
              <a:ext uri="{FF2B5EF4-FFF2-40B4-BE49-F238E27FC236}">
                <a16:creationId xmlns:a16="http://schemas.microsoft.com/office/drawing/2014/main" id="{014C048F-BA91-488B-9623-E95144D4D0E6}"/>
              </a:ext>
            </a:extLst>
          </p:cNvPr>
          <p:cNvSpPr txBox="1">
            <a:spLocks noChangeAspect="1"/>
          </p:cNvSpPr>
          <p:nvPr/>
        </p:nvSpPr>
        <p:spPr>
          <a:xfrm>
            <a:off x="1050865" y="3141740"/>
            <a:ext cx="1406159" cy="246221"/>
          </a:xfrm>
          <a:prstGeom prst="rect">
            <a:avLst/>
          </a:prstGeom>
          <a:noFill/>
          <a:ln>
            <a:noFill/>
          </a:ln>
          <a:effectLst>
            <a:outerShdw blurRad="50800" dist="12700" dir="2700000">
              <a:srgbClr val="000000">
                <a:alpha val="16000"/>
              </a:srgbClr>
            </a:outerShdw>
          </a:effectLst>
        </p:spPr>
        <p:txBody>
          <a:bodyPr lIns="0" tIns="0" rIns="0" bIns="0" anchor="ctr">
            <a:spAutoFit/>
          </a:bodyPr>
          <a:lstStyle/>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客户痛点</a:t>
            </a:r>
            <a:r>
              <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 </a:t>
            </a:r>
          </a:p>
        </p:txBody>
      </p:sp>
      <p:sp>
        <p:nvSpPr>
          <p:cNvPr id="15" name="TextBox 14">
            <a:extLst>
              <a:ext uri="{FF2B5EF4-FFF2-40B4-BE49-F238E27FC236}">
                <a16:creationId xmlns:a16="http://schemas.microsoft.com/office/drawing/2014/main" id="{CE588FC2-6EB0-4F2F-802D-48E88C04107D}"/>
              </a:ext>
            </a:extLst>
          </p:cNvPr>
          <p:cNvSpPr txBox="1">
            <a:spLocks noChangeAspect="1"/>
          </p:cNvSpPr>
          <p:nvPr/>
        </p:nvSpPr>
        <p:spPr>
          <a:xfrm>
            <a:off x="3914698" y="3087521"/>
            <a:ext cx="1406159" cy="492443"/>
          </a:xfrm>
          <a:prstGeom prst="rect">
            <a:avLst/>
          </a:prstGeom>
          <a:noFill/>
          <a:ln>
            <a:noFill/>
          </a:ln>
          <a:effectLst>
            <a:outerShdw blurRad="50800" dist="12700" dir="2700000">
              <a:srgbClr val="000000">
                <a:alpha val="16000"/>
              </a:srgbClr>
            </a:outerShdw>
          </a:effectLst>
        </p:spPr>
        <p:txBody>
          <a:bodyPr lIns="0" tIns="0" rIns="0" bIns="0" anchor="ctr">
            <a:spAutoFit/>
          </a:bodyPr>
          <a:lstStyle/>
          <a:p>
            <a:pPr algn="ctr" defTabSz="457063">
              <a:defRPr/>
            </a:pPr>
            <a:r>
              <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ADW</a:t>
            </a:r>
            <a:r>
              <a:rPr lang="en-US" altLang="zh-CN"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+APEX</a:t>
            </a: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 </a:t>
            </a:r>
            <a:endParaRPr lang="en-US" altLang="zh-CN"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endParaRPr>
          </a:p>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sym typeface="+mn-ea"/>
              </a:rPr>
              <a:t>解决方案</a:t>
            </a:r>
            <a:endPar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endParaRPr>
          </a:p>
        </p:txBody>
      </p:sp>
      <p:sp>
        <p:nvSpPr>
          <p:cNvPr id="16" name="TextBox 15">
            <a:extLst>
              <a:ext uri="{FF2B5EF4-FFF2-40B4-BE49-F238E27FC236}">
                <a16:creationId xmlns:a16="http://schemas.microsoft.com/office/drawing/2014/main" id="{A4C4116D-D801-4B7B-A060-2B0BE8B40E60}"/>
              </a:ext>
            </a:extLst>
          </p:cNvPr>
          <p:cNvSpPr txBox="1">
            <a:spLocks noChangeAspect="1"/>
          </p:cNvSpPr>
          <p:nvPr/>
        </p:nvSpPr>
        <p:spPr>
          <a:xfrm>
            <a:off x="6897054" y="3075070"/>
            <a:ext cx="1406159" cy="246221"/>
          </a:xfrm>
          <a:prstGeom prst="rect">
            <a:avLst/>
          </a:prstGeom>
          <a:noFill/>
          <a:ln>
            <a:noFill/>
          </a:ln>
          <a:effectLst>
            <a:outerShdw blurRad="50800" dist="12700" dir="2700000">
              <a:srgbClr val="000000">
                <a:alpha val="16000"/>
              </a:srgbClr>
            </a:outerShdw>
          </a:effectLst>
        </p:spPr>
        <p:txBody>
          <a:bodyPr lIns="0" tIns="0" rIns="0" bIns="0" anchor="ctr">
            <a:spAutoFit/>
          </a:bodyPr>
          <a:lstStyle/>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收益</a:t>
            </a:r>
            <a:endPar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endParaRPr>
          </a:p>
        </p:txBody>
      </p:sp>
      <p:sp>
        <p:nvSpPr>
          <p:cNvPr id="17" name="文本框 46">
            <a:extLst>
              <a:ext uri="{FF2B5EF4-FFF2-40B4-BE49-F238E27FC236}">
                <a16:creationId xmlns:a16="http://schemas.microsoft.com/office/drawing/2014/main" id="{70B5FA52-F762-4A98-954B-EC5872A6F335}"/>
              </a:ext>
            </a:extLst>
          </p:cNvPr>
          <p:cNvSpPr txBox="1"/>
          <p:nvPr/>
        </p:nvSpPr>
        <p:spPr>
          <a:xfrm>
            <a:off x="629939" y="3573706"/>
            <a:ext cx="2433737" cy="1617073"/>
          </a:xfrm>
          <a:prstGeom prst="rect">
            <a:avLst/>
          </a:prstGeom>
          <a:noFill/>
        </p:spPr>
        <p:txBody>
          <a:bodyPr wrap="square">
            <a:spAutoFit/>
          </a:bodyPr>
          <a:lstStyle/>
          <a:p>
            <a:pPr marL="88239" lvl="1" indent="-88239">
              <a:lnSpc>
                <a:spcPct val="120000"/>
              </a:lnSpc>
              <a:spcBef>
                <a:spcPts val="300"/>
              </a:spcBef>
              <a:buClr>
                <a:srgbClr val="FF0000"/>
              </a:buClr>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原物料计算应用（</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Excel</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 </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VBA</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）遇到性能瓶颈</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原物料计算流程需要人工干预</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查询历史记录困难</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8" name="文本框 47">
            <a:extLst>
              <a:ext uri="{FF2B5EF4-FFF2-40B4-BE49-F238E27FC236}">
                <a16:creationId xmlns:a16="http://schemas.microsoft.com/office/drawing/2014/main" id="{26584A61-0B0B-44A0-962C-28F68FC6A010}"/>
              </a:ext>
            </a:extLst>
          </p:cNvPr>
          <p:cNvSpPr txBox="1"/>
          <p:nvPr/>
        </p:nvSpPr>
        <p:spPr>
          <a:xfrm>
            <a:off x="3448083" y="3634039"/>
            <a:ext cx="2433737" cy="1028540"/>
          </a:xfrm>
          <a:prstGeom prst="rect">
            <a:avLst/>
          </a:prstGeom>
          <a:noFill/>
        </p:spPr>
        <p:txBody>
          <a:bodyPr wrap="square">
            <a:spAutoFit/>
          </a:bodyPr>
          <a:lstStyle/>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Oracle</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 </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ADW</a:t>
            </a:r>
          </a:p>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Oracle</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 </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APEX </a:t>
            </a:r>
          </a:p>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PL/SQL</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19" name="文本框 48">
            <a:extLst>
              <a:ext uri="{FF2B5EF4-FFF2-40B4-BE49-F238E27FC236}">
                <a16:creationId xmlns:a16="http://schemas.microsoft.com/office/drawing/2014/main" id="{74A1132B-1AAF-4515-BB68-4A77B24FC163}"/>
              </a:ext>
            </a:extLst>
          </p:cNvPr>
          <p:cNvSpPr txBox="1"/>
          <p:nvPr/>
        </p:nvSpPr>
        <p:spPr>
          <a:xfrm>
            <a:off x="6242278" y="3573705"/>
            <a:ext cx="2612369" cy="1950924"/>
          </a:xfrm>
          <a:prstGeom prst="rect">
            <a:avLst/>
          </a:prstGeom>
          <a:noFill/>
        </p:spPr>
        <p:txBody>
          <a:bodyPr wrap="square">
            <a:spAutoFit/>
          </a:bodyPr>
          <a:lstStyle/>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物料计算耗时由</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4</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个小时缩短为</a:t>
            </a: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5</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分钟</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endParaRPr>
          </a:p>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运算过程无需人工干预</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endParaRPr>
          </a:p>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无缝兼容客户以前数据源</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SzPct val="110000"/>
              <a:buFont typeface="Arial" panose="020B0604020202020204" pitchFamily="34" charset="0"/>
              <a:buChar char="•"/>
              <a:defRPr/>
            </a:pP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sym typeface="+mn-ea"/>
              </a:rPr>
              <a:t>提供便捷的历史数据查询功能</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sp>
        <p:nvSpPr>
          <p:cNvPr id="20" name="TextBox 14">
            <a:extLst>
              <a:ext uri="{FF2B5EF4-FFF2-40B4-BE49-F238E27FC236}">
                <a16:creationId xmlns:a16="http://schemas.microsoft.com/office/drawing/2014/main" id="{C6CD3013-344B-44FE-BCF7-380792111E3F}"/>
              </a:ext>
            </a:extLst>
          </p:cNvPr>
          <p:cNvSpPr txBox="1">
            <a:spLocks noChangeAspect="1"/>
          </p:cNvSpPr>
          <p:nvPr/>
        </p:nvSpPr>
        <p:spPr>
          <a:xfrm>
            <a:off x="3755343" y="4710364"/>
            <a:ext cx="1734935" cy="246221"/>
          </a:xfrm>
          <a:prstGeom prst="rect">
            <a:avLst/>
          </a:prstGeom>
          <a:noFill/>
          <a:ln>
            <a:noFill/>
          </a:ln>
          <a:effectLst>
            <a:outerShdw blurRad="50800" dist="12700" dir="2700000">
              <a:srgbClr val="000000">
                <a:alpha val="16000"/>
              </a:srgbClr>
            </a:outerShdw>
          </a:effectLst>
        </p:spPr>
        <p:txBody>
          <a:bodyPr wrap="square" lIns="0" tIns="0" rIns="0" bIns="0" anchor="ctr">
            <a:spAutoFit/>
          </a:bodyPr>
          <a:lstStyle/>
          <a:p>
            <a:pPr algn="ctr" defTabSz="457063">
              <a:defRPr/>
            </a:pP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数据集</a:t>
            </a:r>
            <a:r>
              <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 &amp; </a:t>
            </a:r>
            <a:r>
              <a:rPr lang="zh-CN" alt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rPr>
              <a:t>查询</a:t>
            </a:r>
            <a:endParaRPr lang="en-US" sz="1600" b="1" dirty="0">
              <a:solidFill>
                <a:srgbClr val="FF0000"/>
              </a:solidFill>
              <a:effectLst>
                <a:outerShdw blurRad="50800" dist="12700" dir="2700000" algn="br">
                  <a:srgbClr val="000000">
                    <a:alpha val="84000"/>
                  </a:srgbClr>
                </a:outerShdw>
              </a:effectLst>
              <a:latin typeface="Oracle Sans" panose="020B0503020204020204" pitchFamily="34" charset="0"/>
              <a:ea typeface="SimSun" panose="02010600030101010101" pitchFamily="2" charset="-122"/>
              <a:cs typeface="Oracle Sans" panose="020B0503020204020204" pitchFamily="34" charset="0"/>
            </a:endParaRPr>
          </a:p>
        </p:txBody>
      </p:sp>
      <p:sp>
        <p:nvSpPr>
          <p:cNvPr id="21" name="文本框 51">
            <a:extLst>
              <a:ext uri="{FF2B5EF4-FFF2-40B4-BE49-F238E27FC236}">
                <a16:creationId xmlns:a16="http://schemas.microsoft.com/office/drawing/2014/main" id="{7C7CBFBC-7A2F-4D1A-88B2-602AE57AFDCC}"/>
              </a:ext>
            </a:extLst>
          </p:cNvPr>
          <p:cNvSpPr txBox="1"/>
          <p:nvPr/>
        </p:nvSpPr>
        <p:spPr>
          <a:xfrm>
            <a:off x="3457017" y="5032831"/>
            <a:ext cx="2393671" cy="1283223"/>
          </a:xfrm>
          <a:prstGeom prst="rect">
            <a:avLst/>
          </a:prstGeom>
          <a:noFill/>
        </p:spPr>
        <p:txBody>
          <a:bodyPr wrap="square">
            <a:spAutoFit/>
          </a:bodyPr>
          <a:lstStyle/>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数据集-BOM</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，存货属性，订单需求，可用量</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a:p>
            <a:pPr marL="88239" lvl="1" indent="-88239" defTabSz="457063">
              <a:lnSpc>
                <a:spcPct val="120000"/>
              </a:lnSpc>
              <a:spcBef>
                <a:spcPts val="300"/>
              </a:spcBef>
              <a:buClr>
                <a:srgbClr val="FF0000"/>
              </a:buClr>
              <a:buFont typeface="Arial" panose="020B0604020202020204" pitchFamily="34" charset="0"/>
              <a:buChar char="•"/>
              <a:defRPr/>
            </a:pPr>
            <a:r>
              <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数据查询-</a:t>
            </a:r>
            <a:r>
              <a:rPr lang="zh-CN" altLang="en-US" sz="1600" dirty="0">
                <a:solidFill>
                  <a:srgbClr val="000000"/>
                </a:solidFill>
                <a:latin typeface="Oracle Sans" panose="020B0503020204020204" pitchFamily="34" charset="0"/>
                <a:ea typeface="SimSun" panose="02010600030101010101" pitchFamily="2" charset="-122"/>
                <a:cs typeface="Oracle Sans" panose="020B0503020204020204" pitchFamily="34" charset="0"/>
              </a:rPr>
              <a:t>物料计算结果，历史数据</a:t>
            </a:r>
            <a:endParaRPr lang="en-US" altLang="zh-CN" sz="1600" dirty="0">
              <a:solidFill>
                <a:srgbClr val="000000"/>
              </a:solidFill>
              <a:latin typeface="Oracle Sans" panose="020B0503020204020204" pitchFamily="34" charset="0"/>
              <a:ea typeface="SimSun" panose="02010600030101010101" pitchFamily="2" charset="-122"/>
              <a:cs typeface="Oracle Sans" panose="020B0503020204020204" pitchFamily="34" charset="0"/>
            </a:endParaRPr>
          </a:p>
        </p:txBody>
      </p:sp>
      <p:grpSp>
        <p:nvGrpSpPr>
          <p:cNvPr id="22" name="组合 5">
            <a:extLst>
              <a:ext uri="{FF2B5EF4-FFF2-40B4-BE49-F238E27FC236}">
                <a16:creationId xmlns:a16="http://schemas.microsoft.com/office/drawing/2014/main" id="{A71970C8-08B4-485A-B545-3D6510960F31}"/>
              </a:ext>
            </a:extLst>
          </p:cNvPr>
          <p:cNvGrpSpPr>
            <a:grpSpLocks noChangeAspect="1"/>
          </p:cNvGrpSpPr>
          <p:nvPr/>
        </p:nvGrpSpPr>
        <p:grpSpPr>
          <a:xfrm>
            <a:off x="9251502" y="2924855"/>
            <a:ext cx="2185442" cy="3178807"/>
            <a:chOff x="9763910" y="2830847"/>
            <a:chExt cx="2236885" cy="3253631"/>
          </a:xfrm>
        </p:grpSpPr>
        <p:pic>
          <p:nvPicPr>
            <p:cNvPr id="23" name="图片 35">
              <a:extLst>
                <a:ext uri="{FF2B5EF4-FFF2-40B4-BE49-F238E27FC236}">
                  <a16:creationId xmlns:a16="http://schemas.microsoft.com/office/drawing/2014/main" id="{E181ABDD-A52A-4A46-A7E9-0110C021D054}"/>
                </a:ext>
              </a:extLst>
            </p:cNvPr>
            <p:cNvPicPr>
              <a:picLocks noChangeAspect="1"/>
            </p:cNvPicPr>
            <p:nvPr/>
          </p:nvPicPr>
          <p:blipFill>
            <a:blip r:embed="rId2"/>
            <a:stretch>
              <a:fillRect/>
            </a:stretch>
          </p:blipFill>
          <p:spPr>
            <a:xfrm>
              <a:off x="9768402" y="2830847"/>
              <a:ext cx="1104931" cy="1001747"/>
            </a:xfrm>
            <a:prstGeom prst="rect">
              <a:avLst/>
            </a:prstGeom>
            <a:ln>
              <a:noFill/>
            </a:ln>
            <a:effectLst>
              <a:softEdge rad="112500"/>
            </a:effectLst>
          </p:spPr>
        </p:pic>
        <p:pic>
          <p:nvPicPr>
            <p:cNvPr id="24" name="图片 36">
              <a:extLst>
                <a:ext uri="{FF2B5EF4-FFF2-40B4-BE49-F238E27FC236}">
                  <a16:creationId xmlns:a16="http://schemas.microsoft.com/office/drawing/2014/main" id="{B52DF92A-3A14-46A0-A3AA-2827710BE0A7}"/>
                </a:ext>
              </a:extLst>
            </p:cNvPr>
            <p:cNvPicPr>
              <a:picLocks noChangeAspect="1"/>
            </p:cNvPicPr>
            <p:nvPr/>
          </p:nvPicPr>
          <p:blipFill>
            <a:blip r:embed="rId3"/>
            <a:stretch>
              <a:fillRect/>
            </a:stretch>
          </p:blipFill>
          <p:spPr>
            <a:xfrm>
              <a:off x="10884945" y="2842278"/>
              <a:ext cx="1102423" cy="990458"/>
            </a:xfrm>
            <a:prstGeom prst="rect">
              <a:avLst/>
            </a:prstGeom>
            <a:ln>
              <a:noFill/>
            </a:ln>
            <a:effectLst>
              <a:softEdge rad="112500"/>
            </a:effectLst>
          </p:spPr>
        </p:pic>
        <p:pic>
          <p:nvPicPr>
            <p:cNvPr id="25" name="图片 37">
              <a:extLst>
                <a:ext uri="{FF2B5EF4-FFF2-40B4-BE49-F238E27FC236}">
                  <a16:creationId xmlns:a16="http://schemas.microsoft.com/office/drawing/2014/main" id="{00AC6789-9B4C-4BB4-BA33-01F6B14FB7AD}"/>
                </a:ext>
              </a:extLst>
            </p:cNvPr>
            <p:cNvPicPr>
              <a:picLocks noChangeAspect="1"/>
            </p:cNvPicPr>
            <p:nvPr/>
          </p:nvPicPr>
          <p:blipFill>
            <a:blip r:embed="rId4"/>
            <a:stretch>
              <a:fillRect/>
            </a:stretch>
          </p:blipFill>
          <p:spPr>
            <a:xfrm>
              <a:off x="9763910" y="3948445"/>
              <a:ext cx="1109423" cy="1015526"/>
            </a:xfrm>
            <a:prstGeom prst="rect">
              <a:avLst/>
            </a:prstGeom>
            <a:ln>
              <a:noFill/>
            </a:ln>
            <a:effectLst>
              <a:softEdge rad="112500"/>
            </a:effectLst>
          </p:spPr>
        </p:pic>
        <p:pic>
          <p:nvPicPr>
            <p:cNvPr id="26" name="图片 38">
              <a:extLst>
                <a:ext uri="{FF2B5EF4-FFF2-40B4-BE49-F238E27FC236}">
                  <a16:creationId xmlns:a16="http://schemas.microsoft.com/office/drawing/2014/main" id="{539694B7-B522-46BD-B74B-3CF7A20C4BB5}"/>
                </a:ext>
              </a:extLst>
            </p:cNvPr>
            <p:cNvPicPr>
              <a:picLocks noChangeAspect="1"/>
            </p:cNvPicPr>
            <p:nvPr/>
          </p:nvPicPr>
          <p:blipFill>
            <a:blip r:embed="rId5"/>
            <a:stretch>
              <a:fillRect/>
            </a:stretch>
          </p:blipFill>
          <p:spPr>
            <a:xfrm>
              <a:off x="10879760" y="3948445"/>
              <a:ext cx="1121035" cy="1015526"/>
            </a:xfrm>
            <a:prstGeom prst="rect">
              <a:avLst/>
            </a:prstGeom>
            <a:ln>
              <a:noFill/>
            </a:ln>
            <a:effectLst>
              <a:softEdge rad="112500"/>
            </a:effectLst>
          </p:spPr>
        </p:pic>
        <p:pic>
          <p:nvPicPr>
            <p:cNvPr id="27" name="图片 39">
              <a:extLst>
                <a:ext uri="{FF2B5EF4-FFF2-40B4-BE49-F238E27FC236}">
                  <a16:creationId xmlns:a16="http://schemas.microsoft.com/office/drawing/2014/main" id="{955BF182-C4D4-46E6-8D07-AB2BF9691FA4}"/>
                </a:ext>
              </a:extLst>
            </p:cNvPr>
            <p:cNvPicPr>
              <a:picLocks noChangeAspect="1"/>
            </p:cNvPicPr>
            <p:nvPr/>
          </p:nvPicPr>
          <p:blipFill>
            <a:blip r:embed="rId6"/>
            <a:stretch>
              <a:fillRect/>
            </a:stretch>
          </p:blipFill>
          <p:spPr>
            <a:xfrm>
              <a:off x="9778634" y="5075811"/>
              <a:ext cx="1094699" cy="1008667"/>
            </a:xfrm>
            <a:prstGeom prst="rect">
              <a:avLst/>
            </a:prstGeom>
            <a:ln>
              <a:noFill/>
            </a:ln>
            <a:effectLst>
              <a:softEdge rad="112500"/>
            </a:effectLst>
          </p:spPr>
        </p:pic>
        <p:pic>
          <p:nvPicPr>
            <p:cNvPr id="28" name="图片 40">
              <a:extLst>
                <a:ext uri="{FF2B5EF4-FFF2-40B4-BE49-F238E27FC236}">
                  <a16:creationId xmlns:a16="http://schemas.microsoft.com/office/drawing/2014/main" id="{88D10367-770C-4296-A1A4-05A3417C7464}"/>
                </a:ext>
              </a:extLst>
            </p:cNvPr>
            <p:cNvPicPr>
              <a:picLocks noChangeAspect="1"/>
            </p:cNvPicPr>
            <p:nvPr/>
          </p:nvPicPr>
          <p:blipFill>
            <a:blip r:embed="rId7"/>
            <a:stretch>
              <a:fillRect/>
            </a:stretch>
          </p:blipFill>
          <p:spPr>
            <a:xfrm>
              <a:off x="10879760" y="5073885"/>
              <a:ext cx="1106754" cy="1007998"/>
            </a:xfrm>
            <a:prstGeom prst="rect">
              <a:avLst/>
            </a:prstGeom>
            <a:ln>
              <a:noFill/>
            </a:ln>
            <a:effectLst>
              <a:softEdge rad="112500"/>
            </a:effectLst>
          </p:spPr>
        </p:pic>
      </p:grpSp>
      <p:sp>
        <p:nvSpPr>
          <p:cNvPr id="29" name="Rectangle 32">
            <a:extLst>
              <a:ext uri="{FF2B5EF4-FFF2-40B4-BE49-F238E27FC236}">
                <a16:creationId xmlns:a16="http://schemas.microsoft.com/office/drawing/2014/main" id="{B09CA321-48F1-4B78-A0BB-AE8E4F8AD7A0}"/>
              </a:ext>
            </a:extLst>
          </p:cNvPr>
          <p:cNvSpPr>
            <a:spLocks noChangeAspect="1"/>
          </p:cNvSpPr>
          <p:nvPr/>
        </p:nvSpPr>
        <p:spPr>
          <a:xfrm>
            <a:off x="641411" y="1584074"/>
            <a:ext cx="11410386" cy="1245084"/>
          </a:xfrm>
          <a:prstGeom prst="rect">
            <a:avLst/>
          </a:prstGeom>
        </p:spPr>
        <p:txBody>
          <a:bodyPr wrap="square">
            <a:spAutoFit/>
          </a:bodyPr>
          <a:lstStyle/>
          <a:p>
            <a:pPr defTabSz="457063">
              <a:lnSpc>
                <a:spcPct val="120000"/>
              </a:lnSpc>
              <a:defRPr/>
            </a:pPr>
            <a:r>
              <a:rPr lang="en-US" altLang="zh-CN" sz="1600" dirty="0">
                <a:solidFill>
                  <a:srgbClr val="58595B"/>
                </a:solidFill>
                <a:latin typeface="Oracle Sans Tab (Body)"/>
                <a:ea typeface="SimSun" panose="02010600030101010101" pitchFamily="2" charset="-122"/>
                <a:cs typeface="Oracle Sans" panose="020B0503020204020204" pitchFamily="34" charset="0"/>
              </a:rPr>
              <a:t>XXX</a:t>
            </a:r>
            <a:r>
              <a:rPr lang="zh-CN" altLang="en-US" sz="1600" dirty="0">
                <a:solidFill>
                  <a:srgbClr val="58595B"/>
                </a:solidFill>
                <a:latin typeface="Oracle Sans Tab (Body)"/>
                <a:ea typeface="SimSun" panose="02010600030101010101" pitchFamily="2" charset="-122"/>
                <a:cs typeface="Oracle Sans" panose="020B0503020204020204" pitchFamily="34" charset="0"/>
              </a:rPr>
              <a:t>成立于</a:t>
            </a:r>
            <a:r>
              <a:rPr lang="en-US" altLang="zh-CN" sz="1600" dirty="0">
                <a:solidFill>
                  <a:srgbClr val="58595B"/>
                </a:solidFill>
                <a:latin typeface="Oracle Sans Tab (Body)"/>
                <a:ea typeface="SimSun" panose="02010600030101010101" pitchFamily="2" charset="-122"/>
                <a:cs typeface="Oracle Sans" panose="020B0503020204020204" pitchFamily="34" charset="0"/>
              </a:rPr>
              <a:t>2000</a:t>
            </a:r>
            <a:r>
              <a:rPr lang="zh-CN" altLang="en-US" sz="1600" dirty="0">
                <a:solidFill>
                  <a:srgbClr val="58595B"/>
                </a:solidFill>
                <a:latin typeface="Oracle Sans Tab (Body)"/>
                <a:ea typeface="SimSun" panose="02010600030101010101" pitchFamily="2" charset="-122"/>
                <a:cs typeface="Oracle Sans" panose="020B0503020204020204" pitchFamily="34" charset="0"/>
              </a:rPr>
              <a:t>年</a:t>
            </a:r>
            <a:r>
              <a:rPr lang="en-US" altLang="zh-CN" sz="1600" dirty="0">
                <a:solidFill>
                  <a:srgbClr val="58595B"/>
                </a:solidFill>
                <a:latin typeface="Oracle Sans Tab (Body)"/>
                <a:ea typeface="SimSun" panose="02010600030101010101" pitchFamily="2" charset="-122"/>
                <a:cs typeface="Oracle Sans" panose="020B0503020204020204" pitchFamily="34" charset="0"/>
              </a:rPr>
              <a:t>9</a:t>
            </a:r>
            <a:r>
              <a:rPr lang="zh-CN" altLang="en-US" sz="1600" dirty="0">
                <a:solidFill>
                  <a:srgbClr val="58595B"/>
                </a:solidFill>
                <a:latin typeface="Oracle Sans Tab (Body)"/>
                <a:ea typeface="SimSun" panose="02010600030101010101" pitchFamily="2" charset="-122"/>
                <a:cs typeface="Oracle Sans" panose="020B0503020204020204" pitchFamily="34" charset="0"/>
              </a:rPr>
              <a:t>月，专业生产汽车座椅配件</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主要产品包括座盆、座盆侧板、靠背侧板、靠背上下连接板、腰托、腰托总成、靠背帘、坐垫帘、后排座椅金属骨架、紧固件等。目前</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公司总资产超过</a:t>
            </a:r>
            <a:r>
              <a:rPr lang="en-US" altLang="zh-CN" sz="1600" dirty="0">
                <a:solidFill>
                  <a:srgbClr val="58595B"/>
                </a:solidFill>
                <a:latin typeface="Oracle Sans Tab (Body)"/>
                <a:ea typeface="SimSun" panose="02010600030101010101" pitchFamily="2" charset="-122"/>
                <a:cs typeface="Oracle Sans" panose="020B0503020204020204" pitchFamily="34" charset="0"/>
              </a:rPr>
              <a:t>3</a:t>
            </a:r>
            <a:r>
              <a:rPr lang="zh-CN" altLang="en-US" sz="1600" dirty="0">
                <a:solidFill>
                  <a:srgbClr val="58595B"/>
                </a:solidFill>
                <a:latin typeface="Oracle Sans Tab (Body)"/>
                <a:ea typeface="SimSun" panose="02010600030101010101" pitchFamily="2" charset="-122"/>
                <a:cs typeface="Oracle Sans" panose="020B0503020204020204" pitchFamily="34" charset="0"/>
              </a:rPr>
              <a:t>亿</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员工人数</a:t>
            </a:r>
            <a:r>
              <a:rPr lang="en-US" altLang="zh-CN" sz="1600" dirty="0">
                <a:solidFill>
                  <a:srgbClr val="58595B"/>
                </a:solidFill>
                <a:latin typeface="Oracle Sans Tab (Body)"/>
                <a:ea typeface="SimSun" panose="02010600030101010101" pitchFamily="2" charset="-122"/>
                <a:cs typeface="Oracle Sans" panose="020B0503020204020204" pitchFamily="34" charset="0"/>
              </a:rPr>
              <a:t>700</a:t>
            </a:r>
            <a:r>
              <a:rPr lang="zh-CN" altLang="en-US" sz="1600" dirty="0">
                <a:solidFill>
                  <a:srgbClr val="58595B"/>
                </a:solidFill>
                <a:latin typeface="Oracle Sans Tab (Body)"/>
                <a:ea typeface="SimSun" panose="02010600030101010101" pitchFamily="2" charset="-122"/>
                <a:cs typeface="Oracle Sans" panose="020B0503020204020204" pitchFamily="34" charset="0"/>
              </a:rPr>
              <a:t>余人</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年产值超</a:t>
            </a:r>
            <a:r>
              <a:rPr lang="en-US" altLang="zh-CN" sz="1600" dirty="0">
                <a:solidFill>
                  <a:srgbClr val="58595B"/>
                </a:solidFill>
                <a:latin typeface="Oracle Sans Tab (Body)"/>
                <a:ea typeface="SimSun" panose="02010600030101010101" pitchFamily="2" charset="-122"/>
                <a:cs typeface="Oracle Sans" panose="020B0503020204020204" pitchFamily="34" charset="0"/>
              </a:rPr>
              <a:t>6</a:t>
            </a:r>
            <a:r>
              <a:rPr lang="zh-CN" altLang="en-US" sz="1600" dirty="0">
                <a:solidFill>
                  <a:srgbClr val="58595B"/>
                </a:solidFill>
                <a:latin typeface="Oracle Sans Tab (Body)"/>
                <a:ea typeface="SimSun" panose="02010600030101010101" pitchFamily="2" charset="-122"/>
                <a:cs typeface="Oracle Sans" panose="020B0503020204020204" pitchFamily="34" charset="0"/>
              </a:rPr>
              <a:t>亿。公司客户有</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一汽大众、一汽丰田、一汽集团、上海大众、一汽青岛汽车厂等大中型企业。下设成都工厂、长春工厂、紧固件公司、模具公司</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并设有上海、佛山、天津等多处销售网点。公司生产智能化程度日益提高</a:t>
            </a:r>
            <a:r>
              <a:rPr lang="en-US" altLang="zh-CN" sz="1600" dirty="0">
                <a:solidFill>
                  <a:srgbClr val="58595B"/>
                </a:solidFill>
                <a:latin typeface="Oracle Sans Tab (Body)"/>
                <a:ea typeface="SimSun" panose="02010600030101010101" pitchFamily="2" charset="-122"/>
                <a:cs typeface="Oracle Sans" panose="020B0503020204020204" pitchFamily="34" charset="0"/>
              </a:rPr>
              <a:t>,</a:t>
            </a:r>
            <a:r>
              <a:rPr lang="zh-CN" altLang="en-US" sz="1600" dirty="0">
                <a:solidFill>
                  <a:srgbClr val="58595B"/>
                </a:solidFill>
                <a:latin typeface="Oracle Sans Tab (Body)"/>
                <a:ea typeface="SimSun" panose="02010600030101010101" pitchFamily="2" charset="-122"/>
                <a:cs typeface="Oracle Sans" panose="020B0503020204020204" pitchFamily="34" charset="0"/>
              </a:rPr>
              <a:t>巳属当地智能智造领军企业。</a:t>
            </a:r>
            <a:endParaRPr lang="en-US" sz="1600" dirty="0">
              <a:solidFill>
                <a:srgbClr val="58595B"/>
              </a:solidFill>
              <a:latin typeface="Oracle Sans Tab (Body)"/>
              <a:ea typeface="SimSun" panose="02010600030101010101" pitchFamily="2" charset="-122"/>
              <a:cs typeface="Oracle Sans" panose="020B0503020204020204" pitchFamily="34" charset="0"/>
            </a:endParaRPr>
          </a:p>
        </p:txBody>
      </p:sp>
    </p:spTree>
    <p:extLst>
      <p:ext uri="{BB962C8B-B14F-4D97-AF65-F5344CB8AC3E}">
        <p14:creationId xmlns:p14="http://schemas.microsoft.com/office/powerpoint/2010/main" val="1034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FA812B-FD63-4DE9-8DBE-BD01699318C1}"/>
              </a:ext>
            </a:extLst>
          </p:cNvPr>
          <p:cNvSpPr txBox="1">
            <a:spLocks/>
          </p:cNvSpPr>
          <p:nvPr/>
        </p:nvSpPr>
        <p:spPr>
          <a:xfrm>
            <a:off x="115378" y="170015"/>
            <a:ext cx="11122303" cy="888768"/>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altLang="zh-CN" sz="2399" dirty="0">
                <a:latin typeface="微软雅黑" panose="020B0503020204020204" pitchFamily="34" charset="-122"/>
                <a:ea typeface="微软雅黑" panose="020B0503020204020204" pitchFamily="34" charset="-122"/>
              </a:rPr>
              <a:t>Oracle</a:t>
            </a:r>
            <a:r>
              <a:rPr lang="zh-CN" altLang="en-US" sz="2399" dirty="0">
                <a:latin typeface="微软雅黑" panose="020B0503020204020204" pitchFamily="34" charset="-122"/>
                <a:ea typeface="微软雅黑" panose="020B0503020204020204" pitchFamily="34" charset="-122"/>
              </a:rPr>
              <a:t>内部</a:t>
            </a:r>
            <a:r>
              <a:rPr lang="en-US" altLang="zh-CN" sz="2399" dirty="0">
                <a:latin typeface="微软雅黑" panose="020B0503020204020204" pitchFamily="34" charset="-122"/>
                <a:ea typeface="微软雅黑" panose="020B0503020204020204" pitchFamily="34" charset="-122"/>
              </a:rPr>
              <a:t>HR</a:t>
            </a:r>
            <a:r>
              <a:rPr lang="zh-CN" altLang="en-US" sz="2399" dirty="0">
                <a:latin typeface="微软雅黑" panose="020B0503020204020204" pitchFamily="34" charset="-122"/>
                <a:ea typeface="微软雅黑" panose="020B0503020204020204" pitchFamily="34" charset="-122"/>
              </a:rPr>
              <a:t>人事查询</a:t>
            </a:r>
          </a:p>
        </p:txBody>
      </p:sp>
      <p:pic>
        <p:nvPicPr>
          <p:cNvPr id="9" name="Picture 8">
            <a:extLst>
              <a:ext uri="{FF2B5EF4-FFF2-40B4-BE49-F238E27FC236}">
                <a16:creationId xmlns:a16="http://schemas.microsoft.com/office/drawing/2014/main" id="{28872416-9F41-43BA-BD08-23D447494AD5}"/>
              </a:ext>
            </a:extLst>
          </p:cNvPr>
          <p:cNvPicPr>
            <a:picLocks noChangeAspect="1"/>
          </p:cNvPicPr>
          <p:nvPr/>
        </p:nvPicPr>
        <p:blipFill>
          <a:blip r:embed="rId2"/>
          <a:stretch>
            <a:fillRect/>
          </a:stretch>
        </p:blipFill>
        <p:spPr>
          <a:xfrm>
            <a:off x="115378" y="676283"/>
            <a:ext cx="11014319" cy="6011702"/>
          </a:xfrm>
          <a:prstGeom prst="rect">
            <a:avLst/>
          </a:prstGeom>
        </p:spPr>
      </p:pic>
      <p:sp>
        <p:nvSpPr>
          <p:cNvPr id="11" name="TextBox 10">
            <a:extLst>
              <a:ext uri="{FF2B5EF4-FFF2-40B4-BE49-F238E27FC236}">
                <a16:creationId xmlns:a16="http://schemas.microsoft.com/office/drawing/2014/main" id="{60358717-533A-4AA4-9336-5C0C833B04AB}"/>
              </a:ext>
            </a:extLst>
          </p:cNvPr>
          <p:cNvSpPr txBox="1"/>
          <p:nvPr/>
        </p:nvSpPr>
        <p:spPr>
          <a:xfrm>
            <a:off x="2147750" y="614399"/>
            <a:ext cx="736654" cy="369236"/>
          </a:xfrm>
          <a:prstGeom prst="rect">
            <a:avLst/>
          </a:prstGeom>
          <a:noFill/>
          <a:ln w="25400">
            <a:solidFill>
              <a:srgbClr val="FF0000"/>
            </a:solidFill>
          </a:ln>
        </p:spPr>
        <p:txBody>
          <a:bodyPr wrap="square" rtlCol="0">
            <a:spAutoFit/>
          </a:bodyPr>
          <a:lstStyle/>
          <a:p>
            <a:endParaRPr lang="zh-CN" altLang="en-US" sz="1799" dirty="0"/>
          </a:p>
        </p:txBody>
      </p:sp>
    </p:spTree>
    <p:extLst>
      <p:ext uri="{BB962C8B-B14F-4D97-AF65-F5344CB8AC3E}">
        <p14:creationId xmlns:p14="http://schemas.microsoft.com/office/powerpoint/2010/main" val="323981426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zh-CN" altLang="en-US" dirty="0"/>
              <a:t>认识</a:t>
            </a:r>
            <a:r>
              <a:rPr lang="en-US" altLang="zh-CN" dirty="0"/>
              <a:t>Apex</a:t>
            </a:r>
            <a:r>
              <a:rPr lang="zh-CN" altLang="en-US" dirty="0"/>
              <a:t>工作区</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8" name="TextBox 7">
            <a:extLst>
              <a:ext uri="{FF2B5EF4-FFF2-40B4-BE49-F238E27FC236}">
                <a16:creationId xmlns:a16="http://schemas.microsoft.com/office/drawing/2014/main" id="{0DA6E1FB-5A2A-4A17-98D7-F28C846A5082}"/>
              </a:ext>
            </a:extLst>
          </p:cNvPr>
          <p:cNvSpPr txBox="1"/>
          <p:nvPr/>
        </p:nvSpPr>
        <p:spPr>
          <a:xfrm>
            <a:off x="723712" y="4069208"/>
            <a:ext cx="4499428" cy="276999"/>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latin typeface="Oracle Sans Tab (Body)"/>
              </a:rPr>
              <a:t>Apex</a:t>
            </a:r>
            <a:r>
              <a:rPr lang="zh-CN" altLang="en-US" sz="1200" dirty="0">
                <a:latin typeface="Oracle Sans Tab (Body)"/>
              </a:rPr>
              <a:t>用户、工作区介绍</a:t>
            </a:r>
            <a:endParaRPr lang="en-US" altLang="zh-CN" sz="1200" dirty="0">
              <a:latin typeface="Oracle Sans Tab (Body)"/>
            </a:endParaRPr>
          </a:p>
        </p:txBody>
      </p:sp>
    </p:spTree>
    <p:extLst>
      <p:ext uri="{BB962C8B-B14F-4D97-AF65-F5344CB8AC3E}">
        <p14:creationId xmlns:p14="http://schemas.microsoft.com/office/powerpoint/2010/main" val="14209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6C1709-33BE-4B7D-A4FA-FE186714D9C8}"/>
              </a:ext>
            </a:extLst>
          </p:cNvPr>
          <p:cNvSpPr>
            <a:spLocks noGrp="1"/>
          </p:cNvSpPr>
          <p:nvPr>
            <p:ph sz="quarter" idx="14"/>
          </p:nvPr>
        </p:nvSpPr>
        <p:spPr/>
        <p:txBody>
          <a:bodyPr/>
          <a:lstStyle/>
          <a:p>
            <a:pPr marL="285750" indent="-285750">
              <a:lnSpc>
                <a:spcPct val="250000"/>
              </a:lnSpc>
              <a:buFont typeface="Wingdings" panose="05000000000000000000" pitchFamily="2" charset="2"/>
              <a:buChar char="Ø"/>
            </a:pPr>
            <a:r>
              <a:rPr lang="zh-CN" altLang="en-US" dirty="0"/>
              <a:t>工作区管理员</a:t>
            </a:r>
            <a:endParaRPr lang="en-US" altLang="zh-CN" dirty="0"/>
          </a:p>
          <a:p>
            <a:pPr>
              <a:lnSpc>
                <a:spcPct val="150000"/>
              </a:lnSpc>
            </a:pPr>
            <a:r>
              <a:rPr lang="zh-CN" altLang="en-US" sz="1400" dirty="0"/>
              <a:t>可以创建和编辑用户帐户</a:t>
            </a:r>
            <a:r>
              <a:rPr lang="en-US" altLang="zh-CN" sz="1400" dirty="0"/>
              <a:t>, </a:t>
            </a:r>
            <a:r>
              <a:rPr lang="zh-CN" altLang="en-US" sz="1400" dirty="0"/>
              <a:t>管理组和管理开发服务。</a:t>
            </a:r>
          </a:p>
        </p:txBody>
      </p:sp>
      <p:sp>
        <p:nvSpPr>
          <p:cNvPr id="3" name="Content Placeholder 2">
            <a:extLst>
              <a:ext uri="{FF2B5EF4-FFF2-40B4-BE49-F238E27FC236}">
                <a16:creationId xmlns:a16="http://schemas.microsoft.com/office/drawing/2014/main" id="{AAE44369-0F79-4B40-BF55-955BD8E32F2C}"/>
              </a:ext>
            </a:extLst>
          </p:cNvPr>
          <p:cNvSpPr>
            <a:spLocks noGrp="1"/>
          </p:cNvSpPr>
          <p:nvPr>
            <p:ph sz="quarter" idx="16"/>
          </p:nvPr>
        </p:nvSpPr>
        <p:spPr/>
        <p:txBody>
          <a:bodyPr/>
          <a:lstStyle/>
          <a:p>
            <a:pPr marL="285750" indent="-285750">
              <a:lnSpc>
                <a:spcPct val="250000"/>
              </a:lnSpc>
              <a:buFont typeface="Wingdings" panose="05000000000000000000" pitchFamily="2" charset="2"/>
              <a:buChar char="Ø"/>
            </a:pPr>
            <a:r>
              <a:rPr lang="zh-CN" altLang="en-US" dirty="0"/>
              <a:t>开发者</a:t>
            </a:r>
            <a:endParaRPr lang="en-US" altLang="zh-CN" dirty="0"/>
          </a:p>
          <a:p>
            <a:pPr>
              <a:lnSpc>
                <a:spcPct val="150000"/>
              </a:lnSpc>
            </a:pPr>
            <a:r>
              <a:rPr lang="zh-CN" altLang="en-US" sz="1400" dirty="0"/>
              <a:t>可以创建和编辑应用程序</a:t>
            </a:r>
            <a:r>
              <a:rPr lang="en-US" altLang="zh-CN" sz="1400" dirty="0"/>
              <a:t>, </a:t>
            </a:r>
            <a:r>
              <a:rPr lang="zh-CN" altLang="en-US" sz="1400" dirty="0"/>
              <a:t>也可以创建和修改数据库对象。</a:t>
            </a:r>
          </a:p>
        </p:txBody>
      </p:sp>
      <p:sp>
        <p:nvSpPr>
          <p:cNvPr id="4" name="Content Placeholder 3">
            <a:extLst>
              <a:ext uri="{FF2B5EF4-FFF2-40B4-BE49-F238E27FC236}">
                <a16:creationId xmlns:a16="http://schemas.microsoft.com/office/drawing/2014/main" id="{1ED3AB1B-6598-4C7D-A851-DE23D4BE5443}"/>
              </a:ext>
            </a:extLst>
          </p:cNvPr>
          <p:cNvSpPr>
            <a:spLocks noGrp="1"/>
          </p:cNvSpPr>
          <p:nvPr>
            <p:ph sz="quarter" idx="15"/>
          </p:nvPr>
        </p:nvSpPr>
        <p:spPr/>
        <p:txBody>
          <a:bodyPr/>
          <a:lstStyle/>
          <a:p>
            <a:pPr marL="285750" indent="-285750">
              <a:lnSpc>
                <a:spcPct val="250000"/>
              </a:lnSpc>
              <a:buFont typeface="Wingdings" panose="05000000000000000000" pitchFamily="2" charset="2"/>
              <a:buChar char="Ø"/>
            </a:pPr>
            <a:r>
              <a:rPr lang="zh-CN" altLang="en-US" dirty="0"/>
              <a:t>最终用户</a:t>
            </a:r>
            <a:endParaRPr lang="en-US" altLang="zh-CN" dirty="0"/>
          </a:p>
          <a:p>
            <a:pPr>
              <a:lnSpc>
                <a:spcPct val="150000"/>
              </a:lnSpc>
            </a:pPr>
            <a:r>
              <a:rPr lang="zh-CN" altLang="en-US" sz="1400" dirty="0"/>
              <a:t>没有开发权限</a:t>
            </a:r>
            <a:r>
              <a:rPr lang="en-US" altLang="zh-CN" sz="1400" dirty="0"/>
              <a:t>, </a:t>
            </a:r>
            <a:r>
              <a:rPr lang="zh-CN" altLang="en-US" sz="1400" dirty="0"/>
              <a:t>用于控制对不使用外部验证方案的应用程序的访问用户。</a:t>
            </a:r>
          </a:p>
        </p:txBody>
      </p:sp>
      <p:sp>
        <p:nvSpPr>
          <p:cNvPr id="5" name="Title 4">
            <a:extLst>
              <a:ext uri="{FF2B5EF4-FFF2-40B4-BE49-F238E27FC236}">
                <a16:creationId xmlns:a16="http://schemas.microsoft.com/office/drawing/2014/main" id="{8E8B223A-FCB4-4EA3-B808-4A2D56D27092}"/>
              </a:ext>
            </a:extLst>
          </p:cNvPr>
          <p:cNvSpPr>
            <a:spLocks noGrp="1"/>
          </p:cNvSpPr>
          <p:nvPr>
            <p:ph type="title"/>
          </p:nvPr>
        </p:nvSpPr>
        <p:spPr/>
        <p:txBody>
          <a:bodyPr/>
          <a:lstStyle/>
          <a:p>
            <a:r>
              <a:rPr lang="zh-CN" altLang="en-US" dirty="0"/>
              <a:t>用户类型</a:t>
            </a:r>
          </a:p>
        </p:txBody>
      </p:sp>
      <p:sp>
        <p:nvSpPr>
          <p:cNvPr id="6" name="Footer Placeholder 5">
            <a:extLst>
              <a:ext uri="{FF2B5EF4-FFF2-40B4-BE49-F238E27FC236}">
                <a16:creationId xmlns:a16="http://schemas.microsoft.com/office/drawing/2014/main" id="{714FF446-C272-4940-A00A-8A8C5FF12122}"/>
              </a:ext>
            </a:extLst>
          </p:cNvPr>
          <p:cNvSpPr>
            <a:spLocks noGrp="1"/>
          </p:cNvSpPr>
          <p:nvPr>
            <p:ph type="ftr" sz="quarter" idx="18"/>
          </p:nvPr>
        </p:nvSpPr>
        <p:spPr/>
        <p:txBody>
          <a:bodyPr/>
          <a:lstStyle/>
          <a:p>
            <a:r>
              <a:rPr lang="en-US"/>
              <a:t>Copyright © 2023, Oracle and/or its affiliates</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B996E6B5-B03A-411C-9B37-8535A843F9C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4479" y="3470639"/>
            <a:ext cx="3456731" cy="1448535"/>
          </a:xfrm>
          <a:prstGeom prst="rect">
            <a:avLst/>
          </a:prstGeom>
        </p:spPr>
      </p:pic>
      <p:pic>
        <p:nvPicPr>
          <p:cNvPr id="8" name="Picture 7">
            <a:extLst>
              <a:ext uri="{FF2B5EF4-FFF2-40B4-BE49-F238E27FC236}">
                <a16:creationId xmlns:a16="http://schemas.microsoft.com/office/drawing/2014/main" id="{DB3894B6-8EDF-4DCA-895A-004101267911}"/>
              </a:ext>
            </a:extLst>
          </p:cNvPr>
          <p:cNvPicPr>
            <a:picLocks noChangeAspect="1"/>
          </p:cNvPicPr>
          <p:nvPr/>
        </p:nvPicPr>
        <p:blipFill>
          <a:blip r:embed="rId3"/>
          <a:stretch>
            <a:fillRect/>
          </a:stretch>
        </p:blipFill>
        <p:spPr>
          <a:xfrm>
            <a:off x="4381648" y="3429000"/>
            <a:ext cx="3530537" cy="1531811"/>
          </a:xfrm>
          <a:prstGeom prst="rect">
            <a:avLst/>
          </a:prstGeom>
        </p:spPr>
      </p:pic>
      <p:pic>
        <p:nvPicPr>
          <p:cNvPr id="9" name="Picture 8">
            <a:extLst>
              <a:ext uri="{FF2B5EF4-FFF2-40B4-BE49-F238E27FC236}">
                <a16:creationId xmlns:a16="http://schemas.microsoft.com/office/drawing/2014/main" id="{3387A120-10C1-4D77-A0CF-FED242B0F579}"/>
              </a:ext>
            </a:extLst>
          </p:cNvPr>
          <p:cNvPicPr>
            <a:picLocks noChangeAspect="1"/>
          </p:cNvPicPr>
          <p:nvPr/>
        </p:nvPicPr>
        <p:blipFill>
          <a:blip r:embed="rId4"/>
          <a:stretch>
            <a:fillRect/>
          </a:stretch>
        </p:blipFill>
        <p:spPr>
          <a:xfrm>
            <a:off x="8299196" y="3368754"/>
            <a:ext cx="3889629" cy="1652302"/>
          </a:xfrm>
          <a:prstGeom prst="rect">
            <a:avLst/>
          </a:prstGeom>
        </p:spPr>
      </p:pic>
    </p:spTree>
    <p:extLst>
      <p:ext uri="{BB962C8B-B14F-4D97-AF65-F5344CB8AC3E}">
        <p14:creationId xmlns:p14="http://schemas.microsoft.com/office/powerpoint/2010/main" val="178762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sz="quarter" idx="13"/>
          </p:nvPr>
        </p:nvSpPr>
        <p:spPr>
          <a:xfrm>
            <a:off x="757040" y="1758094"/>
            <a:ext cx="10674744" cy="4507992"/>
          </a:xfrm>
        </p:spPr>
        <p:txBody>
          <a:bodyPr/>
          <a:lstStyle/>
          <a:p>
            <a:pPr marL="742727" lvl="1" indent="-285664">
              <a:lnSpc>
                <a:spcPct val="150000"/>
              </a:lnSpc>
              <a:buFont typeface="Arial" panose="020B0604020202020204" pitchFamily="34" charset="0"/>
              <a:buChar char="•"/>
            </a:pPr>
            <a:r>
              <a:rPr lang="zh-CN" altLang="en-US" dirty="0">
                <a:solidFill>
                  <a:schemeClr val="accent4">
                    <a:lumMod val="40000"/>
                    <a:lumOff val="60000"/>
                  </a:schemeClr>
                </a:solidFill>
              </a:rPr>
              <a:t>应用程序构建器</a:t>
            </a:r>
            <a:endParaRPr lang="en-US" altLang="zh-CN" dirty="0">
              <a:solidFill>
                <a:schemeClr val="accent4">
                  <a:lumMod val="40000"/>
                  <a:lumOff val="60000"/>
                </a:schemeClr>
              </a:solidFill>
            </a:endParaRPr>
          </a:p>
          <a:p>
            <a:pPr marL="1199790" lvl="2" indent="-285664">
              <a:lnSpc>
                <a:spcPct val="150000"/>
              </a:lnSpc>
              <a:buFont typeface="Courier New" charset="0"/>
              <a:buChar char="o"/>
            </a:pPr>
            <a:r>
              <a:rPr lang="en-US" altLang="zh-CN" dirty="0"/>
              <a:t>Application/Page/Region/Item</a:t>
            </a:r>
          </a:p>
          <a:p>
            <a:pPr marL="1199790" lvl="2" indent="-285664">
              <a:lnSpc>
                <a:spcPct val="100000"/>
              </a:lnSpc>
              <a:buFont typeface="Courier New" charset="0"/>
              <a:buChar char="o"/>
            </a:pPr>
            <a:r>
              <a:rPr lang="en-US" altLang="zh-CN" dirty="0"/>
              <a:t>Supporting Objects </a:t>
            </a:r>
            <a:r>
              <a:rPr lang="zh-CN" altLang="en-US" dirty="0"/>
              <a:t>支持对象</a:t>
            </a:r>
            <a:endParaRPr lang="en-US" altLang="zh-CN" dirty="0"/>
          </a:p>
          <a:p>
            <a:pPr marL="1199790" lvl="2" indent="-285664">
              <a:lnSpc>
                <a:spcPct val="100000"/>
              </a:lnSpc>
              <a:buFont typeface="Courier New" charset="0"/>
              <a:buChar char="o"/>
            </a:pPr>
            <a:r>
              <a:rPr lang="en-US" altLang="zh-CN" dirty="0"/>
              <a:t>Import / Export </a:t>
            </a:r>
            <a:r>
              <a:rPr lang="zh-CN" altLang="en-US" dirty="0"/>
              <a:t>导入</a:t>
            </a:r>
            <a:r>
              <a:rPr lang="en-US" altLang="zh-CN" dirty="0"/>
              <a:t>/</a:t>
            </a:r>
            <a:r>
              <a:rPr lang="zh-CN" altLang="en-US" dirty="0"/>
              <a:t>导出</a:t>
            </a:r>
            <a:endParaRPr lang="en-US" altLang="zh-CN" dirty="0"/>
          </a:p>
          <a:p>
            <a:pPr marL="742727" lvl="1" indent="-285664">
              <a:lnSpc>
                <a:spcPct val="200000"/>
              </a:lnSpc>
              <a:buFont typeface="Arial" panose="020B0604020202020204" pitchFamily="34" charset="0"/>
              <a:buChar char="•"/>
            </a:pPr>
            <a:r>
              <a:rPr lang="en-US" dirty="0" err="1">
                <a:solidFill>
                  <a:schemeClr val="accent4">
                    <a:lumMod val="40000"/>
                    <a:lumOff val="60000"/>
                  </a:schemeClr>
                </a:solidFill>
              </a:rPr>
              <a:t>SQL工作室</a:t>
            </a:r>
            <a:endParaRPr lang="en-US" dirty="0">
              <a:solidFill>
                <a:schemeClr val="accent4">
                  <a:lumMod val="40000"/>
                  <a:lumOff val="60000"/>
                </a:schemeClr>
              </a:solidFill>
            </a:endParaRPr>
          </a:p>
          <a:p>
            <a:pPr marL="742727" lvl="1" indent="-285664">
              <a:lnSpc>
                <a:spcPct val="200000"/>
              </a:lnSpc>
              <a:buFont typeface="Arial" panose="020B0604020202020204" pitchFamily="34" charset="0"/>
              <a:buChar char="•"/>
            </a:pPr>
            <a:r>
              <a:rPr lang="en-US" dirty="0" err="1"/>
              <a:t>小组开发</a:t>
            </a:r>
            <a:endParaRPr lang="en-US" dirty="0"/>
          </a:p>
          <a:p>
            <a:pPr marL="742727" lvl="1" indent="-285664">
              <a:lnSpc>
                <a:spcPct val="150000"/>
              </a:lnSpc>
              <a:buFont typeface="Arial" panose="020B0604020202020204" pitchFamily="34" charset="0"/>
              <a:buChar char="•"/>
            </a:pPr>
            <a:r>
              <a:rPr lang="en-US" dirty="0" err="1"/>
              <a:t>应用库</a:t>
            </a:r>
            <a:endParaRPr lang="en-US" dirty="0"/>
          </a:p>
          <a:p>
            <a:endParaRPr lang="en-US" dirty="0"/>
          </a:p>
        </p:txBody>
      </p:sp>
      <p:sp>
        <p:nvSpPr>
          <p:cNvPr id="7" name="TextBox 6">
            <a:extLst>
              <a:ext uri="{FF2B5EF4-FFF2-40B4-BE49-F238E27FC236}">
                <a16:creationId xmlns:a16="http://schemas.microsoft.com/office/drawing/2014/main" id="{FD3D39FD-A7F3-4555-8BDC-27ABEDFC37CC}"/>
              </a:ext>
            </a:extLst>
          </p:cNvPr>
          <p:cNvSpPr txBox="1"/>
          <p:nvPr/>
        </p:nvSpPr>
        <p:spPr>
          <a:xfrm>
            <a:off x="4789714" y="1131743"/>
            <a:ext cx="7750629" cy="523220"/>
          </a:xfrm>
          <a:prstGeom prst="rect">
            <a:avLst/>
          </a:prstGeom>
          <a:noFill/>
        </p:spPr>
        <p:txBody>
          <a:bodyPr wrap="square" rtlCol="0">
            <a:spAutoFit/>
          </a:bodyPr>
          <a:lstStyle/>
          <a:p>
            <a:r>
              <a:rPr lang="zh-CN" altLang="en-US" sz="2800" dirty="0">
                <a:solidFill>
                  <a:schemeClr val="bg1"/>
                </a:solidFill>
              </a:rPr>
              <a:t>一个</a:t>
            </a:r>
            <a:r>
              <a:rPr lang="en-US" altLang="zh-CN" sz="2800" dirty="0">
                <a:solidFill>
                  <a:schemeClr val="bg1"/>
                </a:solidFill>
              </a:rPr>
              <a:t>APEX</a:t>
            </a:r>
            <a:r>
              <a:rPr lang="zh-CN" altLang="en-US" sz="2800" dirty="0">
                <a:solidFill>
                  <a:schemeClr val="bg1"/>
                </a:solidFill>
              </a:rPr>
              <a:t>环境</a:t>
            </a:r>
            <a:r>
              <a:rPr lang="en-US" altLang="zh-CN" sz="2800" dirty="0">
                <a:solidFill>
                  <a:schemeClr val="bg1"/>
                </a:solidFill>
              </a:rPr>
              <a:t>-&gt;</a:t>
            </a:r>
            <a:r>
              <a:rPr lang="zh-CN" altLang="en-US" sz="2800" dirty="0">
                <a:solidFill>
                  <a:schemeClr val="bg1"/>
                </a:solidFill>
              </a:rPr>
              <a:t>多个工作空间</a:t>
            </a:r>
            <a:r>
              <a:rPr lang="en-US" altLang="zh-CN" sz="2800" dirty="0">
                <a:solidFill>
                  <a:schemeClr val="bg1"/>
                </a:solidFill>
              </a:rPr>
              <a:t>-&gt;</a:t>
            </a:r>
            <a:r>
              <a:rPr lang="zh-CN" altLang="en-US" sz="2800" dirty="0">
                <a:solidFill>
                  <a:schemeClr val="bg1"/>
                </a:solidFill>
              </a:rPr>
              <a:t>多个应用</a:t>
            </a:r>
          </a:p>
        </p:txBody>
      </p:sp>
      <p:sp>
        <p:nvSpPr>
          <p:cNvPr id="8" name="Footer Placeholder 7">
            <a:extLst>
              <a:ext uri="{FF2B5EF4-FFF2-40B4-BE49-F238E27FC236}">
                <a16:creationId xmlns:a16="http://schemas.microsoft.com/office/drawing/2014/main" id="{D14E1636-3614-767B-330E-A906B0DCEFBA}"/>
              </a:ext>
            </a:extLst>
          </p:cNvPr>
          <p:cNvSpPr>
            <a:spLocks noGrp="1"/>
          </p:cNvSpPr>
          <p:nvPr>
            <p:ph type="ftr" sz="quarter" idx="15"/>
          </p:nvPr>
        </p:nvSpPr>
        <p:spPr/>
        <p:txBody>
          <a:bodyPr/>
          <a:lstStyle/>
          <a:p>
            <a:r>
              <a:rPr lang="en-US"/>
              <a:t>Copyright © 2023, Oracle and/or its affiliates</a:t>
            </a:r>
            <a:endParaRPr lang="en-US" dirty="0"/>
          </a:p>
        </p:txBody>
      </p:sp>
      <p:pic>
        <p:nvPicPr>
          <p:cNvPr id="5" name="Picture 4">
            <a:extLst>
              <a:ext uri="{FF2B5EF4-FFF2-40B4-BE49-F238E27FC236}">
                <a16:creationId xmlns:a16="http://schemas.microsoft.com/office/drawing/2014/main" id="{DFC0701F-3886-AAE2-A047-6A589FD5868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59384" y="3321319"/>
            <a:ext cx="7772400" cy="3047898"/>
          </a:xfrm>
          <a:prstGeom prst="rect">
            <a:avLst/>
          </a:prstGeom>
        </p:spPr>
      </p:pic>
      <p:sp>
        <p:nvSpPr>
          <p:cNvPr id="9" name="Title 2">
            <a:extLst>
              <a:ext uri="{FF2B5EF4-FFF2-40B4-BE49-F238E27FC236}">
                <a16:creationId xmlns:a16="http://schemas.microsoft.com/office/drawing/2014/main" id="{F73E271E-1A78-4103-BF84-86F6619FA714}"/>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en-US" altLang="zh-CN" dirty="0"/>
              <a:t>Workspace </a:t>
            </a:r>
            <a:r>
              <a:rPr lang="zh-CN" altLang="en-US" dirty="0"/>
              <a:t>工作空间</a:t>
            </a:r>
          </a:p>
        </p:txBody>
      </p:sp>
    </p:spTree>
    <p:extLst>
      <p:ext uri="{BB962C8B-B14F-4D97-AF65-F5344CB8AC3E}">
        <p14:creationId xmlns:p14="http://schemas.microsoft.com/office/powerpoint/2010/main" val="150255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32E961-910B-4B0E-8A10-06AB9CD8602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62952" y="1274586"/>
            <a:ext cx="10584514" cy="5032569"/>
          </a:xfrm>
          <a:prstGeom prst="rect">
            <a:avLst/>
          </a:prstGeom>
        </p:spPr>
      </p:pic>
      <p:sp>
        <p:nvSpPr>
          <p:cNvPr id="6" name="Footer Placeholder 5">
            <a:extLst>
              <a:ext uri="{FF2B5EF4-FFF2-40B4-BE49-F238E27FC236}">
                <a16:creationId xmlns:a16="http://schemas.microsoft.com/office/drawing/2014/main" id="{D6F67D33-2D64-96AC-E5AB-25F6B468A918}"/>
              </a:ext>
            </a:extLst>
          </p:cNvPr>
          <p:cNvSpPr>
            <a:spLocks noGrp="1"/>
          </p:cNvSpPr>
          <p:nvPr>
            <p:ph type="ftr" sz="quarter" idx="15"/>
          </p:nvPr>
        </p:nvSpPr>
        <p:spPr/>
        <p:txBody>
          <a:bodyPr/>
          <a:lstStyle/>
          <a:p>
            <a:r>
              <a:rPr lang="en-US"/>
              <a:t>Copyright © 2023, Oracle and/or its affiliates</a:t>
            </a:r>
            <a:endParaRPr lang="en-US" dirty="0"/>
          </a:p>
        </p:txBody>
      </p:sp>
      <p:sp>
        <p:nvSpPr>
          <p:cNvPr id="8" name="Title 2">
            <a:extLst>
              <a:ext uri="{FF2B5EF4-FFF2-40B4-BE49-F238E27FC236}">
                <a16:creationId xmlns:a16="http://schemas.microsoft.com/office/drawing/2014/main" id="{6C38EA9F-7266-401D-BAF8-D941803A6F0B}"/>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应用目录</a:t>
            </a:r>
          </a:p>
        </p:txBody>
      </p:sp>
    </p:spTree>
    <p:extLst>
      <p:ext uri="{BB962C8B-B14F-4D97-AF65-F5344CB8AC3E}">
        <p14:creationId xmlns:p14="http://schemas.microsoft.com/office/powerpoint/2010/main" val="422045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97B810-2348-498B-B75B-3E7A444D15E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0604" y="1319074"/>
            <a:ext cx="10427616" cy="4943594"/>
          </a:xfrm>
          <a:prstGeom prst="rect">
            <a:avLst/>
          </a:prstGeom>
        </p:spPr>
      </p:pic>
      <p:sp>
        <p:nvSpPr>
          <p:cNvPr id="6" name="Footer Placeholder 5">
            <a:extLst>
              <a:ext uri="{FF2B5EF4-FFF2-40B4-BE49-F238E27FC236}">
                <a16:creationId xmlns:a16="http://schemas.microsoft.com/office/drawing/2014/main" id="{39752902-0B9F-4F11-D3D8-D566475F8C2C}"/>
              </a:ext>
            </a:extLst>
          </p:cNvPr>
          <p:cNvSpPr>
            <a:spLocks noGrp="1"/>
          </p:cNvSpPr>
          <p:nvPr>
            <p:ph type="ftr" sz="quarter" idx="15"/>
          </p:nvPr>
        </p:nvSpPr>
        <p:spPr/>
        <p:txBody>
          <a:bodyPr/>
          <a:lstStyle/>
          <a:p>
            <a:r>
              <a:rPr lang="en-US"/>
              <a:t>Copyright © 2023, Oracle and/or its affiliates</a:t>
            </a:r>
            <a:endParaRPr lang="en-US" dirty="0"/>
          </a:p>
        </p:txBody>
      </p:sp>
      <p:sp>
        <p:nvSpPr>
          <p:cNvPr id="8" name="Title 2">
            <a:extLst>
              <a:ext uri="{FF2B5EF4-FFF2-40B4-BE49-F238E27FC236}">
                <a16:creationId xmlns:a16="http://schemas.microsoft.com/office/drawing/2014/main" id="{A3CE4F20-28DE-4852-8A95-1E69F3075622}"/>
              </a:ext>
            </a:extLst>
          </p:cNvPr>
          <p:cNvSpPr txBox="1">
            <a:spLocks/>
          </p:cNvSpPr>
          <p:nvPr/>
        </p:nvSpPr>
        <p:spPr>
          <a:xfrm>
            <a:off x="921075" y="334803"/>
            <a:ext cx="10668269" cy="822960"/>
          </a:xfrm>
          <a:prstGeom prst="rect">
            <a:avLst/>
          </a:prstGeom>
        </p:spPr>
        <p:txBody>
          <a:bodyPr vert="horz" lIns="0" tIns="0" rIns="0" bIns="0" rtlCol="0" anchor="b">
            <a:noAutofit/>
          </a:bodyPr>
          <a:lstStyle>
            <a:lvl1pPr algn="l" defTabSz="914126" rtl="0" eaLnBrk="1" latinLnBrk="0" hangingPunct="1">
              <a:lnSpc>
                <a:spcPct val="95000"/>
              </a:lnSpc>
              <a:spcBef>
                <a:spcPct val="0"/>
              </a:spcBef>
              <a:buNone/>
              <a:defRPr lang="en-US" sz="2399" b="1" i="0" kern="1200" baseline="0">
                <a:solidFill>
                  <a:schemeClr val="tx1"/>
                </a:solidFill>
                <a:latin typeface="+mn-lt"/>
                <a:ea typeface="+mn-ea"/>
                <a:cs typeface="+mj-cs"/>
              </a:defRPr>
            </a:lvl1pPr>
          </a:lstStyle>
          <a:p>
            <a:r>
              <a:rPr lang="zh-CN" altLang="en-US" dirty="0"/>
              <a:t>应用目录</a:t>
            </a:r>
            <a:r>
              <a:rPr lang="en-US" altLang="zh-CN" dirty="0"/>
              <a:t>&gt;</a:t>
            </a:r>
            <a:r>
              <a:rPr lang="zh-CN" altLang="en-US" dirty="0"/>
              <a:t>应用程序</a:t>
            </a:r>
          </a:p>
        </p:txBody>
      </p:sp>
    </p:spTree>
    <p:extLst>
      <p:ext uri="{BB962C8B-B14F-4D97-AF65-F5344CB8AC3E}">
        <p14:creationId xmlns:p14="http://schemas.microsoft.com/office/powerpoint/2010/main" val="35666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altLang="zh-CN" dirty="0"/>
              <a:t>Oracle APEX</a:t>
            </a:r>
            <a:r>
              <a:rPr lang="zh-CN" altLang="en-US" dirty="0"/>
              <a:t>介绍</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r>
              <a:rPr lang="zh-CN" altLang="en-US" sz="1200" dirty="0"/>
              <a:t>什么是</a:t>
            </a:r>
            <a:r>
              <a:rPr lang="en-US" altLang="zh-CN" sz="1200" dirty="0"/>
              <a:t>APEX?</a:t>
            </a:r>
          </a:p>
          <a:p>
            <a:pPr marL="171399" indent="-171399">
              <a:buFont typeface="Arial" panose="020B0604020202020204" pitchFamily="34" charset="0"/>
              <a:buChar char="•"/>
            </a:pPr>
            <a:r>
              <a:rPr lang="zh-CN" altLang="en-US" sz="1200" dirty="0"/>
              <a:t>发展史、架构</a:t>
            </a:r>
            <a:endParaRPr lang="en-US" altLang="zh-CN" sz="1200" dirty="0"/>
          </a:p>
          <a:p>
            <a:pPr marL="171399" indent="-171399">
              <a:buFont typeface="Arial" panose="020B0604020202020204" pitchFamily="34" charset="0"/>
              <a:buChar char="•"/>
            </a:pPr>
            <a:r>
              <a:rPr lang="zh-CN" altLang="en-US" sz="1200" dirty="0"/>
              <a:t>快速开发、定制和发布</a:t>
            </a:r>
          </a:p>
          <a:p>
            <a:pPr marL="171399" indent="-171399">
              <a:buFont typeface="Arial" panose="020B0604020202020204" pitchFamily="34" charset="0"/>
              <a:buChar char="•"/>
            </a:pPr>
            <a:r>
              <a:rPr lang="zh-CN" altLang="en-US" sz="1200" dirty="0"/>
              <a:t>适配、部署</a:t>
            </a:r>
            <a:endParaRPr lang="en-US" altLang="zh-CN" sz="1200" dirty="0"/>
          </a:p>
          <a:p>
            <a:pPr marL="171399" indent="-171399">
              <a:buFont typeface="Arial" panose="020B0604020202020204" pitchFamily="34" charset="0"/>
              <a:buChar char="•"/>
            </a:pPr>
            <a:endParaRPr lang="en-US" altLang="zh-CN" sz="1200" dirty="0"/>
          </a:p>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173925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18A26C-FD35-4BCF-8FDF-377B4AA99C1A}"/>
              </a:ext>
            </a:extLst>
          </p:cNvPr>
          <p:cNvSpPr>
            <a:spLocks noGrp="1"/>
          </p:cNvSpPr>
          <p:nvPr>
            <p:ph type="title"/>
          </p:nvPr>
        </p:nvSpPr>
        <p:spPr>
          <a:xfrm>
            <a:off x="768675" y="351078"/>
            <a:ext cx="10668269" cy="822960"/>
          </a:xfrm>
        </p:spPr>
        <p:txBody>
          <a:bodyPr/>
          <a:lstStyle/>
          <a:p>
            <a:r>
              <a:rPr lang="zh-CN" altLang="en-US" dirty="0"/>
              <a:t>页面编辑器</a:t>
            </a:r>
          </a:p>
        </p:txBody>
      </p:sp>
      <p:sp>
        <p:nvSpPr>
          <p:cNvPr id="4" name="Footer Placeholder 3">
            <a:extLst>
              <a:ext uri="{FF2B5EF4-FFF2-40B4-BE49-F238E27FC236}">
                <a16:creationId xmlns:a16="http://schemas.microsoft.com/office/drawing/2014/main" id="{BAF7CE99-755C-47C2-8CD8-394D8615470A}"/>
              </a:ext>
            </a:extLst>
          </p:cNvPr>
          <p:cNvSpPr>
            <a:spLocks noGrp="1"/>
          </p:cNvSpPr>
          <p:nvPr>
            <p:ph type="ftr" sz="quarter" idx="46"/>
          </p:nvPr>
        </p:nvSpPr>
        <p:spPr/>
        <p:txBody>
          <a:bodyPr/>
          <a:lstStyle/>
          <a:p>
            <a:r>
              <a:rPr lang="en-US"/>
              <a:t>Copyright © 2023, Oracle and/or its affiliates</a:t>
            </a:r>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9C9DCC8A-FD66-4C5C-96B2-2562B2C5AC7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8675" y="1422505"/>
            <a:ext cx="10242168" cy="4753006"/>
          </a:xfrm>
          <a:prstGeom prst="rect">
            <a:avLst/>
          </a:prstGeom>
        </p:spPr>
      </p:pic>
    </p:spTree>
    <p:extLst>
      <p:ext uri="{BB962C8B-B14F-4D97-AF65-F5344CB8AC3E}">
        <p14:creationId xmlns:p14="http://schemas.microsoft.com/office/powerpoint/2010/main" val="102412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altLang="zh-CN" dirty="0"/>
              <a:t>Apex</a:t>
            </a:r>
            <a:r>
              <a:rPr lang="zh-CN" altLang="en-US" dirty="0"/>
              <a:t>资源</a:t>
            </a:r>
          </a:p>
        </p:txBody>
      </p:sp>
      <p:sp>
        <p:nvSpPr>
          <p:cNvPr id="5" name="Footer Placeholder 4"/>
          <p:cNvSpPr>
            <a:spLocks noGrp="1"/>
          </p:cNvSpPr>
          <p:nvPr>
            <p:ph type="ftr" sz="quarter" idx="17"/>
          </p:nvPr>
        </p:nvSpPr>
        <p:spPr/>
        <p:txBody>
          <a:bodyPr/>
          <a:lstStyle/>
          <a:p>
            <a:r>
              <a:rPr lang="en-US"/>
              <a:t>Copyright © 2023, Oracle and/or its affiliates</a:t>
            </a:r>
            <a:endParaRPr lang="en-US" dirty="0"/>
          </a:p>
        </p:txBody>
      </p:sp>
      <p:sp>
        <p:nvSpPr>
          <p:cNvPr id="7" name="Text Placeholder 6">
            <a:extLst>
              <a:ext uri="{FF2B5EF4-FFF2-40B4-BE49-F238E27FC236}">
                <a16:creationId xmlns:a16="http://schemas.microsoft.com/office/drawing/2014/main" id="{FA83F2C3-C594-4D98-9E60-8AB91D835D2D}"/>
              </a:ext>
            </a:extLst>
          </p:cNvPr>
          <p:cNvSpPr txBox="1">
            <a:spLocks/>
          </p:cNvSpPr>
          <p:nvPr/>
        </p:nvSpPr>
        <p:spPr>
          <a:xfrm>
            <a:off x="717805" y="3919561"/>
            <a:ext cx="5076648" cy="13377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399" indent="-171399">
              <a:buFont typeface="Arial" panose="020B0604020202020204" pitchFamily="34" charset="0"/>
              <a:buChar char="•"/>
            </a:pPr>
            <a:endParaRPr lang="en-US" sz="1200" dirty="0"/>
          </a:p>
        </p:txBody>
      </p:sp>
    </p:spTree>
    <p:extLst>
      <p:ext uri="{BB962C8B-B14F-4D97-AF65-F5344CB8AC3E}">
        <p14:creationId xmlns:p14="http://schemas.microsoft.com/office/powerpoint/2010/main" val="17123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38729A-0B80-4E87-9882-D0C4E1300CE2}"/>
              </a:ext>
            </a:extLst>
          </p:cNvPr>
          <p:cNvSpPr>
            <a:spLocks noGrp="1"/>
          </p:cNvSpPr>
          <p:nvPr>
            <p:ph type="ftr" sz="quarter" idx="11"/>
          </p:nvPr>
        </p:nvSpPr>
        <p:spPr>
          <a:xfrm>
            <a:off x="1127466" y="6423979"/>
            <a:ext cx="5743883" cy="365125"/>
          </a:xfrm>
        </p:spPr>
        <p:txBody>
          <a:bodyPr anchor="ctr">
            <a:normAutofit/>
          </a:bodyPr>
          <a:lstStyle/>
          <a:p>
            <a:pPr>
              <a:spcAft>
                <a:spcPts val="600"/>
              </a:spcAft>
            </a:pPr>
            <a:r>
              <a:rPr lang="en-US"/>
              <a:t>Copyright © 2023, Oracle and/or its affiliates</a:t>
            </a:r>
          </a:p>
        </p:txBody>
      </p:sp>
      <p:sp>
        <p:nvSpPr>
          <p:cNvPr id="3" name="Title 2">
            <a:extLst>
              <a:ext uri="{FF2B5EF4-FFF2-40B4-BE49-F238E27FC236}">
                <a16:creationId xmlns:a16="http://schemas.microsoft.com/office/drawing/2014/main" id="{0C832330-C76F-45D9-AA26-68DE821A1C20}"/>
              </a:ext>
            </a:extLst>
          </p:cNvPr>
          <p:cNvSpPr>
            <a:spLocks noGrp="1"/>
          </p:cNvSpPr>
          <p:nvPr>
            <p:ph type="title"/>
          </p:nvPr>
        </p:nvSpPr>
        <p:spPr>
          <a:xfrm>
            <a:off x="768675" y="182403"/>
            <a:ext cx="10668269" cy="822960"/>
          </a:xfrm>
        </p:spPr>
        <p:txBody>
          <a:bodyPr anchor="b">
            <a:normAutofit/>
          </a:bodyPr>
          <a:lstStyle/>
          <a:p>
            <a:r>
              <a:rPr lang="zh-CN" altLang="en-US" dirty="0"/>
              <a:t>如何学习</a:t>
            </a:r>
            <a:r>
              <a:rPr lang="en-US" altLang="zh-CN" dirty="0"/>
              <a:t>Oracle APEX</a:t>
            </a:r>
          </a:p>
        </p:txBody>
      </p:sp>
      <p:pic>
        <p:nvPicPr>
          <p:cNvPr id="7" name="Picture 6">
            <a:extLst>
              <a:ext uri="{FF2B5EF4-FFF2-40B4-BE49-F238E27FC236}">
                <a16:creationId xmlns:a16="http://schemas.microsoft.com/office/drawing/2014/main" id="{ECBFF7E7-4731-418C-A355-21807BE07044}"/>
              </a:ext>
            </a:extLst>
          </p:cNvPr>
          <p:cNvPicPr>
            <a:picLocks noChangeAspect="1"/>
          </p:cNvPicPr>
          <p:nvPr/>
        </p:nvPicPr>
        <p:blipFill>
          <a:blip r:embed="rId2"/>
          <a:stretch>
            <a:fillRect/>
          </a:stretch>
        </p:blipFill>
        <p:spPr>
          <a:xfrm>
            <a:off x="746250" y="1511792"/>
            <a:ext cx="8595360" cy="3935063"/>
          </a:xfrm>
          <a:prstGeom prst="rect">
            <a:avLst/>
          </a:prstGeom>
          <a:noFill/>
        </p:spPr>
      </p:pic>
      <p:pic>
        <p:nvPicPr>
          <p:cNvPr id="9" name="Picture 8">
            <a:extLst>
              <a:ext uri="{FF2B5EF4-FFF2-40B4-BE49-F238E27FC236}">
                <a16:creationId xmlns:a16="http://schemas.microsoft.com/office/drawing/2014/main" id="{9B9E3DE7-EA13-4482-BDFD-1C8360C20BA8}"/>
              </a:ext>
            </a:extLst>
          </p:cNvPr>
          <p:cNvPicPr>
            <a:picLocks noChangeAspect="1"/>
          </p:cNvPicPr>
          <p:nvPr/>
        </p:nvPicPr>
        <p:blipFill>
          <a:blip r:embed="rId3"/>
          <a:stretch>
            <a:fillRect/>
          </a:stretch>
        </p:blipFill>
        <p:spPr>
          <a:xfrm>
            <a:off x="9580044" y="2404075"/>
            <a:ext cx="1899571" cy="1921574"/>
          </a:xfrm>
          <a:prstGeom prst="rect">
            <a:avLst/>
          </a:prstGeom>
        </p:spPr>
      </p:pic>
      <p:sp>
        <p:nvSpPr>
          <p:cNvPr id="10" name="Text Placeholder 1">
            <a:extLst>
              <a:ext uri="{FF2B5EF4-FFF2-40B4-BE49-F238E27FC236}">
                <a16:creationId xmlns:a16="http://schemas.microsoft.com/office/drawing/2014/main" id="{D0A9E4A2-FAF1-4F51-A2EB-5544D7A7597E}"/>
              </a:ext>
            </a:extLst>
          </p:cNvPr>
          <p:cNvSpPr txBox="1">
            <a:spLocks/>
          </p:cNvSpPr>
          <p:nvPr/>
        </p:nvSpPr>
        <p:spPr>
          <a:xfrm>
            <a:off x="9520579" y="1982842"/>
            <a:ext cx="2018503" cy="421233"/>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600" b="1" dirty="0">
                <a:solidFill>
                  <a:schemeClr val="accent1"/>
                </a:solidFill>
                <a:latin typeface="Oracle Sans"/>
              </a:rPr>
              <a:t>  方式</a:t>
            </a:r>
            <a:r>
              <a:rPr lang="en-US" altLang="zh-CN" sz="1600" b="1" dirty="0">
                <a:solidFill>
                  <a:schemeClr val="accent1"/>
                </a:solidFill>
                <a:latin typeface="Oracle Sans"/>
              </a:rPr>
              <a:t>1</a:t>
            </a:r>
            <a:r>
              <a:rPr lang="zh-CN" altLang="en-US" sz="1600" b="1" dirty="0">
                <a:solidFill>
                  <a:schemeClr val="accent1"/>
                </a:solidFill>
                <a:latin typeface="Oracle Sans"/>
              </a:rPr>
              <a:t>：扫码进入</a:t>
            </a:r>
            <a:endParaRPr lang="en-US" altLang="zh-CN" sz="1600" b="1" dirty="0">
              <a:solidFill>
                <a:schemeClr val="accent1"/>
              </a:solidFill>
              <a:latin typeface="Oracle Sans"/>
            </a:endParaRPr>
          </a:p>
        </p:txBody>
      </p:sp>
      <p:sp>
        <p:nvSpPr>
          <p:cNvPr id="11" name="Text Placeholder 1">
            <a:extLst>
              <a:ext uri="{FF2B5EF4-FFF2-40B4-BE49-F238E27FC236}">
                <a16:creationId xmlns:a16="http://schemas.microsoft.com/office/drawing/2014/main" id="{74A4F57E-A3D2-4901-AF90-E83DD8BB6B4A}"/>
              </a:ext>
            </a:extLst>
          </p:cNvPr>
          <p:cNvSpPr txBox="1">
            <a:spLocks/>
          </p:cNvSpPr>
          <p:nvPr/>
        </p:nvSpPr>
        <p:spPr>
          <a:xfrm>
            <a:off x="644313" y="5632141"/>
            <a:ext cx="2466975" cy="421233"/>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600" b="1" dirty="0">
                <a:solidFill>
                  <a:schemeClr val="accent1"/>
                </a:solidFill>
                <a:latin typeface="Oracle Sans"/>
              </a:rPr>
              <a:t>  方式</a:t>
            </a:r>
            <a:r>
              <a:rPr lang="en-US" altLang="zh-CN" sz="1600" b="1" dirty="0">
                <a:solidFill>
                  <a:schemeClr val="accent1"/>
                </a:solidFill>
                <a:latin typeface="Oracle Sans"/>
              </a:rPr>
              <a:t>2</a:t>
            </a:r>
            <a:r>
              <a:rPr lang="zh-CN" altLang="en-US" sz="1600" b="1" dirty="0">
                <a:solidFill>
                  <a:schemeClr val="accent1"/>
                </a:solidFill>
                <a:latin typeface="Oracle Sans"/>
              </a:rPr>
              <a:t>：</a:t>
            </a:r>
            <a:r>
              <a:rPr lang="en-US" altLang="zh-CN" sz="1600" b="1" dirty="0">
                <a:solidFill>
                  <a:schemeClr val="accent1"/>
                </a:solidFill>
                <a:latin typeface="Oracle Sans"/>
              </a:rPr>
              <a:t>URL</a:t>
            </a:r>
          </a:p>
        </p:txBody>
      </p:sp>
      <p:sp>
        <p:nvSpPr>
          <p:cNvPr id="12" name="Text Placeholder 1">
            <a:extLst>
              <a:ext uri="{FF2B5EF4-FFF2-40B4-BE49-F238E27FC236}">
                <a16:creationId xmlns:a16="http://schemas.microsoft.com/office/drawing/2014/main" id="{25912C42-200C-4A08-8276-A3C77FEBE90A}"/>
              </a:ext>
            </a:extLst>
          </p:cNvPr>
          <p:cNvSpPr txBox="1">
            <a:spLocks/>
          </p:cNvSpPr>
          <p:nvPr/>
        </p:nvSpPr>
        <p:spPr>
          <a:xfrm>
            <a:off x="746250" y="5962939"/>
            <a:ext cx="11394467" cy="421233"/>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en-US" altLang="zh-CN" sz="1200" b="1" dirty="0">
                <a:solidFill>
                  <a:schemeClr val="accent1"/>
                </a:solidFill>
                <a:latin typeface="Oracle Sans"/>
                <a:hlinkClick r:id="rId4"/>
              </a:rPr>
              <a:t>https://wdsshsl4d6foyhp-cntech.adb.ap-chuncheon-1.oraclecloudapps.com/ords/r/sehub_apex/a1483520220413113554910/home</a:t>
            </a:r>
            <a:endParaRPr lang="en-US" altLang="zh-CN" sz="1200" b="1" dirty="0">
              <a:solidFill>
                <a:schemeClr val="accent1"/>
              </a:solidFill>
              <a:latin typeface="Oracle Sans"/>
            </a:endParaRPr>
          </a:p>
        </p:txBody>
      </p:sp>
      <p:sp>
        <p:nvSpPr>
          <p:cNvPr id="13" name="Text Placeholder 1">
            <a:extLst>
              <a:ext uri="{FF2B5EF4-FFF2-40B4-BE49-F238E27FC236}">
                <a16:creationId xmlns:a16="http://schemas.microsoft.com/office/drawing/2014/main" id="{28D7B4C0-C61B-42FF-B1E1-311D549E65C6}"/>
              </a:ext>
            </a:extLst>
          </p:cNvPr>
          <p:cNvSpPr txBox="1">
            <a:spLocks/>
          </p:cNvSpPr>
          <p:nvPr/>
        </p:nvSpPr>
        <p:spPr>
          <a:xfrm>
            <a:off x="644313" y="997226"/>
            <a:ext cx="9440720" cy="471219"/>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200" dirty="0">
                <a:latin typeface="Oracle Sans"/>
              </a:rPr>
              <a:t>①学习视频、②客户答疑、③组件介绍、④样例</a:t>
            </a:r>
            <a:r>
              <a:rPr lang="en-US" altLang="zh-CN" sz="1200" dirty="0">
                <a:latin typeface="Oracle Sans"/>
              </a:rPr>
              <a:t>Demo</a:t>
            </a:r>
            <a:r>
              <a:rPr lang="zh-CN" altLang="en-US" sz="1200" dirty="0">
                <a:latin typeface="Oracle Sans"/>
              </a:rPr>
              <a:t>、⑤资源链接、⑥上机实验等等等</a:t>
            </a:r>
            <a:r>
              <a:rPr lang="en-US" altLang="zh-CN" sz="1200" dirty="0">
                <a:latin typeface="Oracle Sans"/>
              </a:rPr>
              <a:t>………..</a:t>
            </a:r>
          </a:p>
        </p:txBody>
      </p:sp>
    </p:spTree>
    <p:extLst>
      <p:ext uri="{BB962C8B-B14F-4D97-AF65-F5344CB8AC3E}">
        <p14:creationId xmlns:p14="http://schemas.microsoft.com/office/powerpoint/2010/main" val="411596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706E-A665-4638-BE8D-AC2B98833511}"/>
              </a:ext>
            </a:extLst>
          </p:cNvPr>
          <p:cNvSpPr>
            <a:spLocks noGrp="1"/>
          </p:cNvSpPr>
          <p:nvPr>
            <p:ph type="title"/>
          </p:nvPr>
        </p:nvSpPr>
        <p:spPr/>
        <p:txBody>
          <a:bodyPr/>
          <a:lstStyle/>
          <a:p>
            <a:r>
              <a:rPr lang="en-US" altLang="zh-CN" dirty="0"/>
              <a:t>Oracle </a:t>
            </a:r>
            <a:r>
              <a:rPr lang="zh-CN" altLang="en-US" dirty="0"/>
              <a:t>官方的免费试用</a:t>
            </a:r>
            <a:r>
              <a:rPr lang="en-US" altLang="zh-CN" dirty="0"/>
              <a:t>APEX </a:t>
            </a:r>
            <a:r>
              <a:rPr lang="zh-CN" altLang="en-US" dirty="0"/>
              <a:t>开发平台</a:t>
            </a:r>
          </a:p>
        </p:txBody>
      </p:sp>
      <p:sp>
        <p:nvSpPr>
          <p:cNvPr id="4" name="Footer Placeholder 3">
            <a:extLst>
              <a:ext uri="{FF2B5EF4-FFF2-40B4-BE49-F238E27FC236}">
                <a16:creationId xmlns:a16="http://schemas.microsoft.com/office/drawing/2014/main" id="{CC862E8D-108F-435B-B872-C41A1151BFEF}"/>
              </a:ext>
            </a:extLst>
          </p:cNvPr>
          <p:cNvSpPr>
            <a:spLocks noGrp="1"/>
          </p:cNvSpPr>
          <p:nvPr>
            <p:ph type="ftr" sz="quarter" idx="46"/>
          </p:nvPr>
        </p:nvSpPr>
        <p:spPr/>
        <p:txBody>
          <a:bodyPr/>
          <a:lstStyle/>
          <a:p>
            <a:r>
              <a:rPr lang="en-US"/>
              <a:t>Copyright © 2023, Oracle and/or its affiliates</a:t>
            </a:r>
            <a:endParaRPr lang="en-US" dirty="0"/>
          </a:p>
        </p:txBody>
      </p:sp>
      <p:sp>
        <p:nvSpPr>
          <p:cNvPr id="5" name="Rectangle 4">
            <a:extLst>
              <a:ext uri="{FF2B5EF4-FFF2-40B4-BE49-F238E27FC236}">
                <a16:creationId xmlns:a16="http://schemas.microsoft.com/office/drawing/2014/main" id="{FADD5619-F93E-4E75-B345-ACA47C03C977}"/>
              </a:ext>
            </a:extLst>
          </p:cNvPr>
          <p:cNvSpPr/>
          <p:nvPr/>
        </p:nvSpPr>
        <p:spPr>
          <a:xfrm>
            <a:off x="6181227" y="589625"/>
            <a:ext cx="4913140" cy="461665"/>
          </a:xfrm>
          <a:prstGeom prst="rect">
            <a:avLst/>
          </a:prstGeom>
        </p:spPr>
        <p:txBody>
          <a:bodyPr wrap="none">
            <a:spAutoFit/>
          </a:bodyPr>
          <a:lstStyle/>
          <a:p>
            <a:r>
              <a:rPr lang="zh-CN" altLang="en-US" sz="2400" b="1" u="sng" dirty="0">
                <a:solidFill>
                  <a:srgbClr val="0070C0"/>
                </a:solidFill>
              </a:rPr>
              <a:t>https://apex.oracle.com/zh-cn/</a:t>
            </a:r>
          </a:p>
        </p:txBody>
      </p:sp>
      <p:pic>
        <p:nvPicPr>
          <p:cNvPr id="7" name="Picture 6">
            <a:extLst>
              <a:ext uri="{FF2B5EF4-FFF2-40B4-BE49-F238E27FC236}">
                <a16:creationId xmlns:a16="http://schemas.microsoft.com/office/drawing/2014/main" id="{3F8D32B0-17D1-491C-9A8F-55D92039DB0A}"/>
              </a:ext>
            </a:extLst>
          </p:cNvPr>
          <p:cNvPicPr>
            <a:picLocks noChangeAspect="1"/>
          </p:cNvPicPr>
          <p:nvPr/>
        </p:nvPicPr>
        <p:blipFill>
          <a:blip r:embed="rId2"/>
          <a:stretch>
            <a:fillRect/>
          </a:stretch>
        </p:blipFill>
        <p:spPr>
          <a:xfrm>
            <a:off x="591671" y="1097218"/>
            <a:ext cx="11179112" cy="5326761"/>
          </a:xfrm>
          <a:prstGeom prst="rect">
            <a:avLst/>
          </a:prstGeom>
        </p:spPr>
      </p:pic>
      <p:pic>
        <p:nvPicPr>
          <p:cNvPr id="8" name="Picture 7">
            <a:extLst>
              <a:ext uri="{FF2B5EF4-FFF2-40B4-BE49-F238E27FC236}">
                <a16:creationId xmlns:a16="http://schemas.microsoft.com/office/drawing/2014/main" id="{AD6AC98F-0648-45CA-9BA4-C1B50C55BEA1}"/>
              </a:ext>
            </a:extLst>
          </p:cNvPr>
          <p:cNvPicPr>
            <a:picLocks noChangeAspect="1"/>
          </p:cNvPicPr>
          <p:nvPr/>
        </p:nvPicPr>
        <p:blipFill>
          <a:blip r:embed="rId3"/>
          <a:stretch>
            <a:fillRect/>
          </a:stretch>
        </p:blipFill>
        <p:spPr>
          <a:xfrm>
            <a:off x="768675" y="2651168"/>
            <a:ext cx="4766339" cy="342790"/>
          </a:xfrm>
          <a:prstGeom prst="rect">
            <a:avLst/>
          </a:prstGeom>
          <a:ln w="19050">
            <a:solidFill>
              <a:schemeClr val="accent1"/>
            </a:solidFill>
            <a:prstDash val="dash"/>
          </a:ln>
        </p:spPr>
      </p:pic>
      <p:pic>
        <p:nvPicPr>
          <p:cNvPr id="9" name="Picture 8">
            <a:extLst>
              <a:ext uri="{FF2B5EF4-FFF2-40B4-BE49-F238E27FC236}">
                <a16:creationId xmlns:a16="http://schemas.microsoft.com/office/drawing/2014/main" id="{35ADE9E7-0921-4F17-9427-83AC52547DF9}"/>
              </a:ext>
            </a:extLst>
          </p:cNvPr>
          <p:cNvPicPr>
            <a:picLocks noChangeAspect="1"/>
          </p:cNvPicPr>
          <p:nvPr/>
        </p:nvPicPr>
        <p:blipFill>
          <a:blip r:embed="rId4"/>
          <a:stretch>
            <a:fillRect/>
          </a:stretch>
        </p:blipFill>
        <p:spPr>
          <a:xfrm>
            <a:off x="7013567" y="2651168"/>
            <a:ext cx="4406583" cy="342790"/>
          </a:xfrm>
          <a:prstGeom prst="rect">
            <a:avLst/>
          </a:prstGeom>
          <a:ln w="19050">
            <a:solidFill>
              <a:schemeClr val="accent1"/>
            </a:solidFill>
            <a:prstDash val="dash"/>
          </a:ln>
        </p:spPr>
      </p:pic>
    </p:spTree>
    <p:extLst>
      <p:ext uri="{BB962C8B-B14F-4D97-AF65-F5344CB8AC3E}">
        <p14:creationId xmlns:p14="http://schemas.microsoft.com/office/powerpoint/2010/main" val="136072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B2B2B-54B5-4634-B4AB-941EB249A6AF}"/>
              </a:ext>
            </a:extLst>
          </p:cNvPr>
          <p:cNvSpPr>
            <a:spLocks noGrp="1"/>
          </p:cNvSpPr>
          <p:nvPr>
            <p:ph type="title"/>
          </p:nvPr>
        </p:nvSpPr>
        <p:spPr>
          <a:xfrm>
            <a:off x="768675" y="182403"/>
            <a:ext cx="10668269" cy="822960"/>
          </a:xfrm>
        </p:spPr>
        <p:txBody>
          <a:bodyPr anchor="b">
            <a:normAutofit/>
          </a:bodyPr>
          <a:lstStyle/>
          <a:p>
            <a:r>
              <a:rPr lang="zh-CN" altLang="en-US" sz="2400" dirty="0"/>
              <a:t>优势总结</a:t>
            </a:r>
            <a:endParaRPr lang="zh-CN" altLang="en-US" dirty="0"/>
          </a:p>
        </p:txBody>
      </p:sp>
      <p:sp>
        <p:nvSpPr>
          <p:cNvPr id="4" name="Footer Placeholder 3">
            <a:extLst>
              <a:ext uri="{FF2B5EF4-FFF2-40B4-BE49-F238E27FC236}">
                <a16:creationId xmlns:a16="http://schemas.microsoft.com/office/drawing/2014/main" id="{0D44F059-911B-4180-860B-EEFAC676D1E1}"/>
              </a:ext>
            </a:extLst>
          </p:cNvPr>
          <p:cNvSpPr>
            <a:spLocks noGrp="1"/>
          </p:cNvSpPr>
          <p:nvPr>
            <p:ph type="ftr" sz="quarter" idx="15"/>
          </p:nvPr>
        </p:nvSpPr>
        <p:spPr>
          <a:xfrm>
            <a:off x="1127466" y="6423979"/>
            <a:ext cx="5743883" cy="365125"/>
          </a:xfrm>
        </p:spPr>
        <p:txBody>
          <a:bodyPr anchor="ctr">
            <a:normAutofit/>
          </a:bodyPr>
          <a:lstStyle/>
          <a:p>
            <a:pPr>
              <a:spcAft>
                <a:spcPts val="600"/>
              </a:spcAft>
            </a:pPr>
            <a:r>
              <a:rPr lang="en-US"/>
              <a:t>Copyright © 2023, Oracle and/or its affiliates</a:t>
            </a:r>
          </a:p>
        </p:txBody>
      </p:sp>
      <p:graphicFrame>
        <p:nvGraphicFramePr>
          <p:cNvPr id="6" name="Text Placeholder 1">
            <a:extLst>
              <a:ext uri="{FF2B5EF4-FFF2-40B4-BE49-F238E27FC236}">
                <a16:creationId xmlns:a16="http://schemas.microsoft.com/office/drawing/2014/main" id="{8AF70C2A-298E-EA0D-ACFA-1A91039F8913}"/>
              </a:ext>
            </a:extLst>
          </p:cNvPr>
          <p:cNvGraphicFramePr/>
          <p:nvPr/>
        </p:nvGraphicFramePr>
        <p:xfrm>
          <a:off x="839696" y="1866557"/>
          <a:ext cx="10674744" cy="2850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8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39354DB8-3AE4-5859-A24F-0969B39446B3}"/>
              </a:ext>
            </a:extLst>
          </p:cNvPr>
          <p:cNvSpPr>
            <a:spLocks noGrp="1"/>
          </p:cNvSpPr>
          <p:nvPr>
            <p:ph type="ftr" sz="quarter" idx="22"/>
          </p:nvPr>
        </p:nvSpPr>
        <p:spPr/>
        <p:txBody>
          <a:bodyPr/>
          <a:lstStyle/>
          <a:p>
            <a:r>
              <a:rPr lang="en-US"/>
              <a:t>Copyright © 2023, Oracle and/or its affiliates</a:t>
            </a:r>
            <a:endParaRPr lang="en-US" dirty="0"/>
          </a:p>
        </p:txBody>
      </p:sp>
      <p:sp>
        <p:nvSpPr>
          <p:cNvPr id="5" name="Text Placeholder 4">
            <a:extLst>
              <a:ext uri="{FF2B5EF4-FFF2-40B4-BE49-F238E27FC236}">
                <a16:creationId xmlns:a16="http://schemas.microsoft.com/office/drawing/2014/main" id="{29B7764D-65F3-45C1-A84E-082C0A797FBE}"/>
              </a:ext>
            </a:extLst>
          </p:cNvPr>
          <p:cNvSpPr>
            <a:spLocks noGrp="1"/>
          </p:cNvSpPr>
          <p:nvPr>
            <p:ph type="body" sz="quarter" idx="16"/>
          </p:nvPr>
        </p:nvSpPr>
        <p:spPr>
          <a:xfrm>
            <a:off x="1038721" y="2862757"/>
            <a:ext cx="6295528" cy="1132486"/>
          </a:xfrm>
        </p:spPr>
        <p:txBody>
          <a:bodyPr>
            <a:noAutofit/>
          </a:bodyPr>
          <a:lstStyle/>
          <a:p>
            <a:r>
              <a:rPr lang="en-US" altLang="zh-CN" sz="9600" dirty="0">
                <a:solidFill>
                  <a:schemeClr val="accent1"/>
                </a:solidFill>
              </a:rPr>
              <a:t>Q&amp;A</a:t>
            </a:r>
            <a:endParaRPr lang="zh-CN" altLang="en-US" sz="9600" dirty="0">
              <a:solidFill>
                <a:schemeClr val="accent1"/>
              </a:solidFill>
            </a:endParaRPr>
          </a:p>
        </p:txBody>
      </p:sp>
    </p:spTree>
    <p:extLst>
      <p:ext uri="{BB962C8B-B14F-4D97-AF65-F5344CB8AC3E}">
        <p14:creationId xmlns:p14="http://schemas.microsoft.com/office/powerpoint/2010/main" val="195820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943E8A4-84E1-A1F0-51A4-76DE5103F23F}"/>
              </a:ext>
            </a:extLst>
          </p:cNvPr>
          <p:cNvSpPr>
            <a:spLocks noGrp="1"/>
          </p:cNvSpPr>
          <p:nvPr>
            <p:ph type="pic" sz="quarter" idx="10"/>
          </p:nvPr>
        </p:nvSpPr>
        <p:spPr/>
      </p:sp>
      <p:sp>
        <p:nvSpPr>
          <p:cNvPr id="3" name="Text Placeholder 2">
            <a:extLst>
              <a:ext uri="{FF2B5EF4-FFF2-40B4-BE49-F238E27FC236}">
                <a16:creationId xmlns:a16="http://schemas.microsoft.com/office/drawing/2014/main" id="{04BC42E9-5DD9-D941-B19C-83A98606C93F}"/>
              </a:ext>
            </a:extLst>
          </p:cNvPr>
          <p:cNvSpPr>
            <a:spLocks noGrp="1"/>
          </p:cNvSpPr>
          <p:nvPr>
            <p:ph type="body" sz="quarter" idx="13"/>
          </p:nvPr>
        </p:nvSpPr>
        <p:spPr/>
        <p:txBody>
          <a:bodyPr/>
          <a:lstStyle/>
          <a:p>
            <a:r>
              <a:rPr lang="en-US" dirty="0"/>
              <a:t>Thank you</a:t>
            </a:r>
          </a:p>
        </p:txBody>
      </p:sp>
      <p:sp>
        <p:nvSpPr>
          <p:cNvPr id="8" name="Text Placeholder 7">
            <a:extLst>
              <a:ext uri="{FF2B5EF4-FFF2-40B4-BE49-F238E27FC236}">
                <a16:creationId xmlns:a16="http://schemas.microsoft.com/office/drawing/2014/main" id="{6ADA15C1-8859-7295-6186-75DC3A831EAA}"/>
              </a:ext>
            </a:extLst>
          </p:cNvPr>
          <p:cNvSpPr>
            <a:spLocks noGrp="1"/>
          </p:cNvSpPr>
          <p:nvPr>
            <p:ph type="body" sz="quarter" idx="14"/>
          </p:nvPr>
        </p:nvSpPr>
        <p:spPr/>
        <p:txBody>
          <a:bodyPr/>
          <a:lstStyle/>
          <a:p>
            <a:endParaRPr lang="en-CN"/>
          </a:p>
        </p:txBody>
      </p:sp>
      <p:sp>
        <p:nvSpPr>
          <p:cNvPr id="6" name="Text Placeholder 5">
            <a:extLst>
              <a:ext uri="{FF2B5EF4-FFF2-40B4-BE49-F238E27FC236}">
                <a16:creationId xmlns:a16="http://schemas.microsoft.com/office/drawing/2014/main" id="{7AA36727-D6B7-1378-873B-645A85B4798D}"/>
              </a:ext>
            </a:extLst>
          </p:cNvPr>
          <p:cNvSpPr>
            <a:spLocks noGrp="1"/>
          </p:cNvSpPr>
          <p:nvPr>
            <p:ph type="body" sz="quarter" idx="12"/>
          </p:nvPr>
        </p:nvSpPr>
        <p:spPr/>
        <p:txBody>
          <a:bodyPr/>
          <a:lstStyle/>
          <a:p>
            <a:endParaRPr lang="en-CN"/>
          </a:p>
        </p:txBody>
      </p:sp>
      <p:sp>
        <p:nvSpPr>
          <p:cNvPr id="11" name="Picture Placeholder 10">
            <a:extLst>
              <a:ext uri="{FF2B5EF4-FFF2-40B4-BE49-F238E27FC236}">
                <a16:creationId xmlns:a16="http://schemas.microsoft.com/office/drawing/2014/main" id="{4AA0A25B-4445-7CC6-2ABF-FAB005C5D6AD}"/>
              </a:ext>
            </a:extLst>
          </p:cNvPr>
          <p:cNvSpPr>
            <a:spLocks noGrp="1"/>
          </p:cNvSpPr>
          <p:nvPr>
            <p:ph type="pic" sz="quarter" idx="16"/>
          </p:nvPr>
        </p:nvSpPr>
        <p:spPr/>
      </p:sp>
      <p:sp>
        <p:nvSpPr>
          <p:cNvPr id="9" name="Text Placeholder 2">
            <a:extLst>
              <a:ext uri="{FF2B5EF4-FFF2-40B4-BE49-F238E27FC236}">
                <a16:creationId xmlns:a16="http://schemas.microsoft.com/office/drawing/2014/main" id="{04BC42E9-5DD9-D941-B19C-83A98606C93F}"/>
              </a:ext>
            </a:extLst>
          </p:cNvPr>
          <p:cNvSpPr txBox="1">
            <a:spLocks/>
          </p:cNvSpPr>
          <p:nvPr/>
        </p:nvSpPr>
        <p:spPr>
          <a:xfrm>
            <a:off x="767895" y="1445465"/>
            <a:ext cx="4256617" cy="2242306"/>
          </a:xfrm>
          <a:prstGeom prst="rect">
            <a:avLst/>
          </a:prstGeom>
        </p:spPr>
        <p:txBody>
          <a:bodyPr vert="horz" lIns="0" tIns="45708" rIns="91416" bIns="45708" rtlCol="0" anchor="ctr">
            <a:noAutofit/>
          </a:bodyPr>
          <a:lstStyle>
            <a:lvl1pPr marL="0" indent="0" algn="l" defTabSz="914400" rtl="0" eaLnBrk="1" fontAlgn="t" latinLnBrk="0" hangingPunct="1">
              <a:lnSpc>
                <a:spcPct val="100000"/>
              </a:lnSpc>
              <a:spcBef>
                <a:spcPts val="0"/>
              </a:spcBef>
              <a:buFont typeface="Arial" panose="020B0604020202020204" pitchFamily="34" charset="0"/>
              <a:buNone/>
              <a:defRPr sz="4000" b="0" i="0" kern="1200">
                <a:solidFill>
                  <a:schemeClr val="bg1"/>
                </a:solidFill>
                <a:latin typeface="Georgia" panose="02040502050405020303" pitchFamily="18"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r>
              <a:rPr lang="en-US" sz="3999" b="1" dirty="0">
                <a:solidFill>
                  <a:srgbClr val="4E3629">
                    <a:lumMod val="40000"/>
                    <a:lumOff val="60000"/>
                  </a:srgbClr>
                </a:solidFill>
              </a:rPr>
              <a:t>Q &amp; A</a:t>
            </a:r>
          </a:p>
        </p:txBody>
      </p:sp>
      <p:sp>
        <p:nvSpPr>
          <p:cNvPr id="12" name="Footer Placeholder 11">
            <a:extLst>
              <a:ext uri="{FF2B5EF4-FFF2-40B4-BE49-F238E27FC236}">
                <a16:creationId xmlns:a16="http://schemas.microsoft.com/office/drawing/2014/main" id="{3B8C33C7-B0C0-2307-7D45-874E84039983}"/>
              </a:ext>
            </a:extLst>
          </p:cNvPr>
          <p:cNvSpPr>
            <a:spLocks noGrp="1"/>
          </p:cNvSpPr>
          <p:nvPr>
            <p:ph type="ftr" sz="quarter" idx="17"/>
          </p:nvPr>
        </p:nvSpPr>
        <p:spPr/>
        <p:txBody>
          <a:bodyPr/>
          <a:lstStyle/>
          <a:p>
            <a:r>
              <a:rPr lang="en-US"/>
              <a:t>Copyright © 2023, Oracle and/or its affiliates</a:t>
            </a:r>
            <a:endParaRPr lang="en-US" dirty="0"/>
          </a:p>
        </p:txBody>
      </p:sp>
    </p:spTree>
    <p:extLst>
      <p:ext uri="{BB962C8B-B14F-4D97-AF65-F5344CB8AC3E}">
        <p14:creationId xmlns:p14="http://schemas.microsoft.com/office/powerpoint/2010/main" val="406090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6278B5-02C8-B1D2-0BB0-B38B57A81E3F}"/>
              </a:ext>
            </a:extLst>
          </p:cNvPr>
          <p:cNvSpPr>
            <a:spLocks noGrp="1"/>
          </p:cNvSpPr>
          <p:nvPr>
            <p:ph type="ftr" sz="quarter" idx="11"/>
          </p:nvPr>
        </p:nvSpPr>
        <p:spPr/>
        <p:txBody>
          <a:bodyPr/>
          <a:lstStyle/>
          <a:p>
            <a:r>
              <a:rPr lang="en-US"/>
              <a:t>Copyright © 2023, Oracle and/or its affiliates</a:t>
            </a:r>
            <a:endParaRPr lang="en-US" dirty="0"/>
          </a:p>
        </p:txBody>
      </p:sp>
      <p:pic>
        <p:nvPicPr>
          <p:cNvPr id="3" name="Picture 2">
            <a:extLst>
              <a:ext uri="{FF2B5EF4-FFF2-40B4-BE49-F238E27FC236}">
                <a16:creationId xmlns:a16="http://schemas.microsoft.com/office/drawing/2014/main" id="{05A343F0-FA73-A7B8-887A-D4DB51A8767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889148" y="2244475"/>
            <a:ext cx="2587405" cy="2738494"/>
          </a:xfrm>
          <a:prstGeom prst="rect">
            <a:avLst/>
          </a:prstGeom>
        </p:spPr>
      </p:pic>
      <p:sp>
        <p:nvSpPr>
          <p:cNvPr id="4" name="Rounded Rectangle 3">
            <a:extLst>
              <a:ext uri="{FF2B5EF4-FFF2-40B4-BE49-F238E27FC236}">
                <a16:creationId xmlns:a16="http://schemas.microsoft.com/office/drawing/2014/main" id="{033E5CC3-A056-8811-5D19-4FF68B7A7F21}"/>
              </a:ext>
            </a:extLst>
          </p:cNvPr>
          <p:cNvSpPr/>
          <p:nvPr/>
        </p:nvSpPr>
        <p:spPr>
          <a:xfrm>
            <a:off x="217161" y="1426874"/>
            <a:ext cx="6654188" cy="43736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800"/>
              </a:spcBef>
              <a:buClr>
                <a:schemeClr val="accent2"/>
              </a:buClr>
            </a:pPr>
            <a:endParaRPr lang="en-US" sz="1800" dirty="0"/>
          </a:p>
          <a:p>
            <a:pPr lvl="0">
              <a:lnSpc>
                <a:spcPct val="100000"/>
              </a:lnSpc>
              <a:spcBef>
                <a:spcPts val="0"/>
              </a:spcBef>
              <a:defRPr/>
            </a:pPr>
            <a:endParaRPr lang="en-US" altLang="ko-KR" sz="1800" dirty="0">
              <a:solidFill>
                <a:schemeClr val="accent5"/>
              </a:solidFill>
            </a:endParaRPr>
          </a:p>
          <a:p>
            <a:pPr lvl="0">
              <a:lnSpc>
                <a:spcPct val="100000"/>
              </a:lnSpc>
              <a:spcBef>
                <a:spcPts val="0"/>
              </a:spcBef>
              <a:defRPr/>
            </a:pPr>
            <a:endParaRPr lang="en-US" altLang="ko-KR" dirty="0">
              <a:solidFill>
                <a:schemeClr val="accent5"/>
              </a:solidFill>
            </a:endParaRPr>
          </a:p>
          <a:p>
            <a:pPr lvl="0">
              <a:lnSpc>
                <a:spcPct val="100000"/>
              </a:lnSpc>
              <a:spcBef>
                <a:spcPts val="0"/>
              </a:spcBef>
              <a:defRPr/>
            </a:pPr>
            <a:endParaRPr lang="en-US" altLang="ko-KR" sz="1800" dirty="0">
              <a:solidFill>
                <a:schemeClr val="accent5"/>
              </a:solidFill>
            </a:endParaRPr>
          </a:p>
          <a:p>
            <a:pPr lvl="0">
              <a:lnSpc>
                <a:spcPct val="100000"/>
              </a:lnSpc>
              <a:spcBef>
                <a:spcPts val="0"/>
              </a:spcBef>
              <a:defRPr/>
            </a:pPr>
            <a:endParaRPr lang="en-US" altLang="ko-KR" sz="1800" dirty="0">
              <a:solidFill>
                <a:schemeClr val="accent5"/>
              </a:solidFill>
            </a:endParaRPr>
          </a:p>
          <a:p>
            <a:pPr lvl="0">
              <a:lnSpc>
                <a:spcPct val="100000"/>
              </a:lnSpc>
              <a:spcBef>
                <a:spcPts val="0"/>
              </a:spcBef>
              <a:defRPr/>
            </a:pPr>
            <a:endParaRPr lang="en-US" altLang="ko-KR" dirty="0">
              <a:solidFill>
                <a:schemeClr val="accent5"/>
              </a:solidFill>
            </a:endParaRPr>
          </a:p>
          <a:p>
            <a:pPr lvl="0">
              <a:lnSpc>
                <a:spcPct val="100000"/>
              </a:lnSpc>
              <a:spcBef>
                <a:spcPts val="0"/>
              </a:spcBef>
              <a:defRPr/>
            </a:pPr>
            <a:r>
              <a:rPr lang="ko-KR" altLang="en-US" sz="1800" dirty="0">
                <a:solidFill>
                  <a:schemeClr val="accent5"/>
                </a:solidFill>
              </a:rPr>
              <a:t>“</a:t>
            </a:r>
            <a:r>
              <a:rPr lang="ko-KR" altLang="en-US" sz="1800" dirty="0" err="1">
                <a:solidFill>
                  <a:schemeClr val="accent5"/>
                </a:solidFill>
              </a:rPr>
              <a:t>你获得程序生产力的方法不是通过增加每个程序员每天的代码量。这是行不通的。你获得生产力的方法是减少你要编程的代码量</a:t>
            </a:r>
            <a:r>
              <a:rPr lang="ko-KR" altLang="en-US" sz="1800" dirty="0">
                <a:solidFill>
                  <a:schemeClr val="accent5"/>
                </a:solidFill>
              </a:rPr>
              <a:t>。</a:t>
            </a:r>
            <a:r>
              <a:rPr lang="zh-CN" altLang="en-US" sz="1800" dirty="0">
                <a:solidFill>
                  <a:schemeClr val="accent5"/>
                </a:solidFill>
              </a:rPr>
              <a:t>”</a:t>
            </a:r>
            <a:endParaRPr lang="en-HK" altLang="ko-KR" sz="1800" dirty="0">
              <a:solidFill>
                <a:schemeClr val="accent5"/>
              </a:solidFill>
            </a:endParaRPr>
          </a:p>
          <a:p>
            <a:pPr>
              <a:spcBef>
                <a:spcPts val="1800"/>
              </a:spcBef>
              <a:buClr>
                <a:schemeClr val="accent2"/>
              </a:buClr>
            </a:pPr>
            <a:r>
              <a:rPr lang="ko-KR" altLang="en-US" sz="1800" dirty="0" err="1">
                <a:solidFill>
                  <a:sysClr val="windowText" lastClr="000000"/>
                </a:solidFill>
              </a:rPr>
              <a:t>而且要编写速度最快、永不宕机、不需要维护代码</a:t>
            </a:r>
            <a:endParaRPr lang="en-US" altLang="ko-KR" sz="1800" dirty="0">
              <a:solidFill>
                <a:sysClr val="windowText" lastClr="000000"/>
              </a:solidFill>
            </a:endParaRPr>
          </a:p>
          <a:p>
            <a:pPr>
              <a:spcBef>
                <a:spcPts val="1800"/>
              </a:spcBef>
              <a:buClr>
                <a:schemeClr val="accent2"/>
              </a:buClr>
            </a:pPr>
            <a:endParaRPr lang="en-US" sz="1800" dirty="0">
              <a:solidFill>
                <a:sysClr val="windowText" lastClr="000000"/>
              </a:solidFill>
            </a:endParaRPr>
          </a:p>
          <a:p>
            <a:pPr>
              <a:spcBef>
                <a:spcPts val="1800"/>
              </a:spcBef>
              <a:buClr>
                <a:schemeClr val="accent2"/>
              </a:buClr>
            </a:pPr>
            <a:endParaRPr lang="en-US" sz="1200" dirty="0">
              <a:solidFill>
                <a:sysClr val="windowText" lastClr="000000"/>
              </a:solidFill>
            </a:endParaRPr>
          </a:p>
          <a:p>
            <a:pPr>
              <a:spcBef>
                <a:spcPts val="800"/>
              </a:spcBef>
              <a:buClr>
                <a:schemeClr val="accent2"/>
              </a:buClr>
            </a:pPr>
            <a:endParaRPr lang="en-US" sz="1200" b="1" dirty="0">
              <a:solidFill>
                <a:sysClr val="windowText" lastClr="000000"/>
              </a:solidFill>
            </a:endParaRPr>
          </a:p>
          <a:p>
            <a:pPr>
              <a:spcBef>
                <a:spcPts val="800"/>
              </a:spcBef>
              <a:buClr>
                <a:schemeClr val="accent2"/>
              </a:buClr>
            </a:pPr>
            <a:endParaRPr lang="en-US" sz="1200" b="1" dirty="0">
              <a:solidFill>
                <a:sysClr val="windowText" lastClr="000000"/>
              </a:solidFill>
            </a:endParaRPr>
          </a:p>
          <a:p>
            <a:pPr>
              <a:spcBef>
                <a:spcPts val="800"/>
              </a:spcBef>
              <a:buClr>
                <a:schemeClr val="accent2"/>
              </a:buClr>
            </a:pPr>
            <a:r>
              <a:rPr lang="en-US" sz="1200" b="1" dirty="0">
                <a:solidFill>
                  <a:sysClr val="windowText" lastClr="000000"/>
                </a:solidFill>
              </a:rPr>
              <a:t>Steve Jobs</a:t>
            </a:r>
          </a:p>
          <a:p>
            <a:pPr>
              <a:spcBef>
                <a:spcPts val="800"/>
              </a:spcBef>
              <a:buClr>
                <a:schemeClr val="accent2"/>
              </a:buClr>
            </a:pPr>
            <a:r>
              <a:rPr lang="en-US" sz="1200" b="1" dirty="0">
                <a:solidFill>
                  <a:sysClr val="windowText" lastClr="000000"/>
                </a:solidFill>
              </a:rPr>
              <a:t>97年</a:t>
            </a:r>
            <a:r>
              <a:rPr lang="zh-CN" altLang="en-US" sz="1200" b="1" dirty="0">
                <a:solidFill>
                  <a:sysClr val="windowText" lastClr="000000"/>
                </a:solidFill>
              </a:rPr>
              <a:t> 世界开发者大会</a:t>
            </a:r>
            <a:endParaRPr lang="en-US" sz="1200" b="1" dirty="0">
              <a:solidFill>
                <a:sysClr val="windowText" lastClr="000000"/>
              </a:solidFill>
            </a:endParaRPr>
          </a:p>
          <a:p>
            <a:pPr>
              <a:spcBef>
                <a:spcPts val="800"/>
              </a:spcBef>
              <a:buClr>
                <a:schemeClr val="accent2"/>
              </a:buClr>
            </a:pPr>
            <a:endParaRPr lang="en-US" sz="1200" dirty="0">
              <a:ln>
                <a:solidFill>
                  <a:sysClr val="windowText" lastClr="000000"/>
                </a:solidFill>
              </a:ln>
            </a:endParaRPr>
          </a:p>
          <a:p>
            <a:pPr>
              <a:spcBef>
                <a:spcPts val="800"/>
              </a:spcBef>
              <a:buClr>
                <a:schemeClr val="accent2"/>
              </a:buClr>
            </a:pPr>
            <a:endParaRPr lang="en-US" sz="1200" dirty="0">
              <a:ln>
                <a:solidFill>
                  <a:sysClr val="windowText" lastClr="000000"/>
                </a:solidFill>
              </a:ln>
            </a:endParaRPr>
          </a:p>
          <a:p>
            <a:pPr>
              <a:spcBef>
                <a:spcPts val="1800"/>
              </a:spcBef>
              <a:buClr>
                <a:schemeClr val="accent2"/>
              </a:buClr>
            </a:pPr>
            <a:endParaRPr lang="en-US" sz="1800" dirty="0"/>
          </a:p>
          <a:p>
            <a:pPr>
              <a:spcBef>
                <a:spcPts val="1800"/>
              </a:spcBef>
              <a:buClr>
                <a:schemeClr val="accent2"/>
              </a:buClr>
            </a:pPr>
            <a:endParaRPr lang="en-US" sz="1400" dirty="0"/>
          </a:p>
        </p:txBody>
      </p:sp>
      <p:pic>
        <p:nvPicPr>
          <p:cNvPr id="5" name="Picture 4">
            <a:extLst>
              <a:ext uri="{FF2B5EF4-FFF2-40B4-BE49-F238E27FC236}">
                <a16:creationId xmlns:a16="http://schemas.microsoft.com/office/drawing/2014/main" id="{B0927B87-54E5-2CD4-BEC1-3581F03C061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70535" y="1667086"/>
            <a:ext cx="5102544" cy="3893271"/>
          </a:xfrm>
          <a:prstGeom prst="rect">
            <a:avLst/>
          </a:prstGeom>
        </p:spPr>
      </p:pic>
    </p:spTree>
    <p:extLst>
      <p:ext uri="{BB962C8B-B14F-4D97-AF65-F5344CB8AC3E}">
        <p14:creationId xmlns:p14="http://schemas.microsoft.com/office/powerpoint/2010/main" val="6819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C392AF-D235-4DA7-A54F-4E99D6673D52}"/>
              </a:ext>
            </a:extLst>
          </p:cNvPr>
          <p:cNvSpPr>
            <a:spLocks noGrp="1"/>
          </p:cNvSpPr>
          <p:nvPr>
            <p:ph sz="quarter" idx="14"/>
          </p:nvPr>
        </p:nvSpPr>
        <p:spPr>
          <a:xfrm>
            <a:off x="2572377" y="2010089"/>
            <a:ext cx="3208698" cy="3704963"/>
          </a:xfrm>
        </p:spPr>
        <p:txBody>
          <a:bodyPr>
            <a:normAutofit/>
          </a:bodyPr>
          <a:lstStyle/>
          <a:p>
            <a:pPr>
              <a:lnSpc>
                <a:spcPct val="250000"/>
              </a:lnSpc>
              <a:buFont typeface="+mj-lt"/>
              <a:buAutoNum type="romanUcPeriod"/>
            </a:pPr>
            <a:r>
              <a:rPr lang="zh-CN" altLang="en-US" dirty="0"/>
              <a:t>极少代码</a:t>
            </a:r>
          </a:p>
          <a:p>
            <a:pPr>
              <a:lnSpc>
                <a:spcPct val="250000"/>
              </a:lnSpc>
              <a:buFont typeface="+mj-lt"/>
              <a:buAutoNum type="romanUcPeriod"/>
            </a:pPr>
            <a:r>
              <a:rPr lang="zh-CN" altLang="en-US" dirty="0"/>
              <a:t>功能丰富</a:t>
            </a:r>
          </a:p>
          <a:p>
            <a:pPr>
              <a:lnSpc>
                <a:spcPct val="250000"/>
              </a:lnSpc>
              <a:buFont typeface="+mj-lt"/>
              <a:buAutoNum type="romanUcPeriod"/>
            </a:pPr>
            <a:r>
              <a:rPr lang="zh-CN" altLang="en-US" dirty="0"/>
              <a:t>技术门槛低、容易上手</a:t>
            </a:r>
          </a:p>
          <a:p>
            <a:pPr>
              <a:lnSpc>
                <a:spcPct val="250000"/>
              </a:lnSpc>
              <a:buFont typeface="+mj-lt"/>
              <a:buAutoNum type="romanUcPeriod"/>
            </a:pPr>
            <a:r>
              <a:rPr lang="zh-CN" altLang="en-US" dirty="0"/>
              <a:t>超高生产力</a:t>
            </a:r>
          </a:p>
          <a:p>
            <a:pPr marL="0" indent="0">
              <a:lnSpc>
                <a:spcPct val="250000"/>
              </a:lnSpc>
              <a:buNone/>
            </a:pPr>
            <a:endParaRPr lang="zh-CN" altLang="en-US" dirty="0"/>
          </a:p>
        </p:txBody>
      </p:sp>
      <p:pic>
        <p:nvPicPr>
          <p:cNvPr id="7" name="Picture 6" descr="Chart&#10;&#10;Description automatically generated">
            <a:extLst>
              <a:ext uri="{FF2B5EF4-FFF2-40B4-BE49-F238E27FC236}">
                <a16:creationId xmlns:a16="http://schemas.microsoft.com/office/drawing/2014/main" id="{2D73AA8E-ADCA-4495-B61A-6515E197FB3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64631" y="1608575"/>
            <a:ext cx="4282592" cy="4507992"/>
          </a:xfrm>
          <a:prstGeom prst="rect">
            <a:avLst/>
          </a:prstGeom>
          <a:noFill/>
        </p:spPr>
      </p:pic>
      <p:sp>
        <p:nvSpPr>
          <p:cNvPr id="3" name="Title 2">
            <a:extLst>
              <a:ext uri="{FF2B5EF4-FFF2-40B4-BE49-F238E27FC236}">
                <a16:creationId xmlns:a16="http://schemas.microsoft.com/office/drawing/2014/main" id="{5B5323F8-B04D-4C55-874D-0B830753D8D8}"/>
              </a:ext>
            </a:extLst>
          </p:cNvPr>
          <p:cNvSpPr>
            <a:spLocks noGrp="1"/>
          </p:cNvSpPr>
          <p:nvPr>
            <p:ph type="title"/>
          </p:nvPr>
        </p:nvSpPr>
        <p:spPr>
          <a:xfrm>
            <a:off x="768675" y="182403"/>
            <a:ext cx="10668269" cy="822960"/>
          </a:xfrm>
        </p:spPr>
        <p:txBody>
          <a:bodyPr anchor="b">
            <a:normAutofit/>
          </a:bodyPr>
          <a:lstStyle/>
          <a:p>
            <a:r>
              <a:rPr lang="zh-CN" altLang="en-US" dirty="0"/>
              <a:t>什么是低代码</a:t>
            </a:r>
            <a:r>
              <a:rPr lang="en-US" altLang="zh-CN" dirty="0"/>
              <a:t>LCAP</a:t>
            </a:r>
            <a:endParaRPr lang="zh-CN" altLang="en-US" dirty="0"/>
          </a:p>
        </p:txBody>
      </p:sp>
      <p:sp>
        <p:nvSpPr>
          <p:cNvPr id="5" name="Footer Placeholder 4">
            <a:extLst>
              <a:ext uri="{FF2B5EF4-FFF2-40B4-BE49-F238E27FC236}">
                <a16:creationId xmlns:a16="http://schemas.microsoft.com/office/drawing/2014/main" id="{31591085-7F80-45F9-8E05-B0C160652459}"/>
              </a:ext>
            </a:extLst>
          </p:cNvPr>
          <p:cNvSpPr>
            <a:spLocks noGrp="1"/>
          </p:cNvSpPr>
          <p:nvPr>
            <p:ph type="ftr" sz="quarter" idx="17"/>
          </p:nvPr>
        </p:nvSpPr>
        <p:spPr>
          <a:xfrm>
            <a:off x="1127466" y="6423979"/>
            <a:ext cx="5743883" cy="365125"/>
          </a:xfrm>
        </p:spPr>
        <p:txBody>
          <a:bodyPr anchor="ctr">
            <a:normAutofit/>
          </a:bodyPr>
          <a:lstStyle/>
          <a:p>
            <a:pPr>
              <a:spcAft>
                <a:spcPts val="600"/>
              </a:spcAft>
            </a:pPr>
            <a:r>
              <a:rPr lang="en-US"/>
              <a:t>Copyright © 2023, Oracle and/or its affiliates</a:t>
            </a:r>
          </a:p>
        </p:txBody>
      </p:sp>
    </p:spTree>
    <p:extLst>
      <p:ext uri="{BB962C8B-B14F-4D97-AF65-F5344CB8AC3E}">
        <p14:creationId xmlns:p14="http://schemas.microsoft.com/office/powerpoint/2010/main" val="38974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627D9-3E02-4F6B-A5DA-85AE6800C0DF}"/>
              </a:ext>
            </a:extLst>
          </p:cNvPr>
          <p:cNvSpPr>
            <a:spLocks noGrp="1"/>
          </p:cNvSpPr>
          <p:nvPr>
            <p:ph type="title"/>
          </p:nvPr>
        </p:nvSpPr>
        <p:spPr/>
        <p:txBody>
          <a:bodyPr/>
          <a:lstStyle/>
          <a:p>
            <a:r>
              <a:rPr lang="en-US" altLang="zh-CN" sz="2400" dirty="0">
                <a:solidFill>
                  <a:schemeClr val="bg1">
                    <a:lumMod val="10000"/>
                  </a:schemeClr>
                </a:solidFill>
              </a:rPr>
              <a:t>Oracle</a:t>
            </a:r>
            <a:r>
              <a:rPr lang="zh-CN" altLang="en-US" sz="2400" dirty="0">
                <a:solidFill>
                  <a:schemeClr val="bg1">
                    <a:lumMod val="10000"/>
                  </a:schemeClr>
                </a:solidFill>
              </a:rPr>
              <a:t>敏捷开发工具</a:t>
            </a:r>
            <a:r>
              <a:rPr lang="en-US" altLang="zh-CN" sz="2400" dirty="0">
                <a:solidFill>
                  <a:schemeClr val="bg1">
                    <a:lumMod val="10000"/>
                  </a:schemeClr>
                </a:solidFill>
              </a:rPr>
              <a:t>-APEX?</a:t>
            </a:r>
          </a:p>
        </p:txBody>
      </p:sp>
      <p:sp>
        <p:nvSpPr>
          <p:cNvPr id="5" name="Footer Placeholder 4">
            <a:extLst>
              <a:ext uri="{FF2B5EF4-FFF2-40B4-BE49-F238E27FC236}">
                <a16:creationId xmlns:a16="http://schemas.microsoft.com/office/drawing/2014/main" id="{E3DE653D-E539-4888-BA7D-CC337352B6C9}"/>
              </a:ext>
            </a:extLst>
          </p:cNvPr>
          <p:cNvSpPr>
            <a:spLocks noGrp="1"/>
          </p:cNvSpPr>
          <p:nvPr>
            <p:ph type="ftr" sz="quarter" idx="46"/>
          </p:nvPr>
        </p:nvSpPr>
        <p:spPr/>
        <p:txBody>
          <a:bodyPr/>
          <a:lstStyle/>
          <a:p>
            <a:r>
              <a:rPr lang="en-US"/>
              <a:t>Copyright © 2023, Oracle and/or its affiliates</a:t>
            </a:r>
            <a:endParaRPr lang="en-US" dirty="0"/>
          </a:p>
        </p:txBody>
      </p:sp>
      <p:pic>
        <p:nvPicPr>
          <p:cNvPr id="7" name="apex-round-128.pdf" descr="apex-round-128.pdf">
            <a:extLst>
              <a:ext uri="{FF2B5EF4-FFF2-40B4-BE49-F238E27FC236}">
                <a16:creationId xmlns:a16="http://schemas.microsoft.com/office/drawing/2014/main" id="{3C4FB2A3-AF69-4398-AB0A-D9BDAA1566CC}"/>
              </a:ext>
            </a:extLst>
          </p:cNvPr>
          <p:cNvPicPr>
            <a:picLocks noChangeAspect="1"/>
          </p:cNvPicPr>
          <p:nvPr/>
        </p:nvPicPr>
        <p:blipFill>
          <a:blip r:embed="rId2"/>
          <a:stretch>
            <a:fillRect/>
          </a:stretch>
        </p:blipFill>
        <p:spPr>
          <a:xfrm>
            <a:off x="612343" y="1419887"/>
            <a:ext cx="1768317" cy="1768317"/>
          </a:xfrm>
          <a:prstGeom prst="rect">
            <a:avLst/>
          </a:prstGeom>
          <a:ln w="12700">
            <a:miter lim="400000"/>
          </a:ln>
        </p:spPr>
      </p:pic>
      <p:grpSp>
        <p:nvGrpSpPr>
          <p:cNvPr id="8" name="Group 7">
            <a:extLst>
              <a:ext uri="{FF2B5EF4-FFF2-40B4-BE49-F238E27FC236}">
                <a16:creationId xmlns:a16="http://schemas.microsoft.com/office/drawing/2014/main" id="{85678BE9-05D9-4082-AB1D-A9533AC3E833}"/>
              </a:ext>
            </a:extLst>
          </p:cNvPr>
          <p:cNvGrpSpPr/>
          <p:nvPr/>
        </p:nvGrpSpPr>
        <p:grpSpPr>
          <a:xfrm>
            <a:off x="2613239" y="847443"/>
            <a:ext cx="8356703" cy="2315712"/>
            <a:chOff x="3239586" y="2597558"/>
            <a:chExt cx="7998910" cy="2340447"/>
          </a:xfrm>
        </p:grpSpPr>
        <p:sp>
          <p:nvSpPr>
            <p:cNvPr id="9" name="Oracle APEX is a low code development platform that enables you to build stunning, scalable, secure apps, with world-class features, that can be deployed anywhere.">
              <a:extLst>
                <a:ext uri="{FF2B5EF4-FFF2-40B4-BE49-F238E27FC236}">
                  <a16:creationId xmlns:a16="http://schemas.microsoft.com/office/drawing/2014/main" id="{5532445B-8430-4B62-B6F8-E7EA4C5A271B}"/>
                </a:ext>
              </a:extLst>
            </p:cNvPr>
            <p:cNvSpPr txBox="1"/>
            <p:nvPr/>
          </p:nvSpPr>
          <p:spPr>
            <a:xfrm>
              <a:off x="3274423" y="2597558"/>
              <a:ext cx="5947958" cy="2041833"/>
            </a:xfrm>
            <a:prstGeom prst="rect">
              <a:avLst/>
            </a:prstGeom>
            <a:ln w="12700">
              <a:miter lim="400000"/>
            </a:ln>
            <a:extLst>
              <a:ext uri="{C572A759-6A51-4108-AA02-DFA0A04FC94B}">
                <ma14:wrappingTextBoxFlag xmlns="" xmlns:ma14="http://schemas.microsoft.com/office/mac/drawingml/2011/main" xmlns:p15="http://schemas.microsoft.com/office/powerpoint/2012/main" xmlns:p14="http://schemas.microsoft.com/office/powerpoint/2010/main" val="1"/>
              </a:ext>
            </a:extLst>
          </p:spPr>
          <p:txBody>
            <a:bodyPr wrap="square" lIns="25379" tIns="25379" rIns="25379" bIns="25379" anchor="ctr">
              <a:spAutoFit/>
            </a:bodyPr>
            <a:lstStyle>
              <a:lvl1pPr algn="l">
                <a:defRPr sz="4800"/>
              </a:lvl1pPr>
            </a:lstStyle>
            <a:p>
              <a:endParaRPr lang="en-US" altLang="zh-CN" sz="1799" dirty="0">
                <a:solidFill>
                  <a:schemeClr val="bg1">
                    <a:lumMod val="10000"/>
                  </a:schemeClr>
                </a:solidFill>
              </a:endParaRPr>
            </a:p>
            <a:p>
              <a:endParaRPr lang="en-US" altLang="zh-CN" sz="1799" dirty="0">
                <a:solidFill>
                  <a:schemeClr val="bg1">
                    <a:lumMod val="10000"/>
                  </a:schemeClr>
                </a:solidFill>
              </a:endParaRPr>
            </a:p>
            <a:p>
              <a:r>
                <a:rPr lang="zh-CN" altLang="en-US" sz="1799" dirty="0">
                  <a:solidFill>
                    <a:schemeClr val="bg1">
                      <a:lumMod val="10000"/>
                    </a:schemeClr>
                  </a:solidFill>
                </a:rPr>
                <a:t>一个</a:t>
              </a:r>
              <a:r>
                <a:rPr lang="zh-CN" altLang="en-US" sz="2000" b="1" dirty="0">
                  <a:solidFill>
                    <a:srgbClr val="AE562C"/>
                  </a:solidFill>
                </a:rPr>
                <a:t>免费的</a:t>
              </a:r>
              <a:r>
                <a:rPr lang="zh-CN" altLang="en-US" sz="1799" dirty="0">
                  <a:solidFill>
                    <a:schemeClr val="bg1">
                      <a:lumMod val="10000"/>
                    </a:schemeClr>
                  </a:solidFill>
                </a:rPr>
                <a:t>低代码开发平台，允许用户通过低代码的方式快速构建具有易于扩展的、安全易用的企业级应用，可部署在任何位置。让用户无需精通</a:t>
              </a:r>
              <a:r>
                <a:rPr lang="en-US" altLang="zh-CN" sz="1799" dirty="0">
                  <a:solidFill>
                    <a:schemeClr val="bg1">
                      <a:lumMod val="10000"/>
                    </a:schemeClr>
                  </a:solidFill>
                </a:rPr>
                <a:t>Web </a:t>
              </a:r>
              <a:r>
                <a:rPr lang="zh-CN" altLang="en-US" sz="1799" dirty="0">
                  <a:solidFill>
                    <a:schemeClr val="bg1">
                      <a:lumMod val="10000"/>
                    </a:schemeClr>
                  </a:solidFill>
                </a:rPr>
                <a:t>技术，只需关注要解决的问题本身，即可快速实现可落地的解决方案。</a:t>
              </a:r>
            </a:p>
            <a:p>
              <a:endParaRPr lang="zh-CN" altLang="en-US" sz="1799" dirty="0">
                <a:solidFill>
                  <a:schemeClr val="bg1">
                    <a:lumMod val="10000"/>
                  </a:schemeClr>
                </a:solidFill>
              </a:endParaRPr>
            </a:p>
          </p:txBody>
        </p:sp>
        <p:grpSp>
          <p:nvGrpSpPr>
            <p:cNvPr id="10" name="Group 9">
              <a:extLst>
                <a:ext uri="{FF2B5EF4-FFF2-40B4-BE49-F238E27FC236}">
                  <a16:creationId xmlns:a16="http://schemas.microsoft.com/office/drawing/2014/main" id="{3C489241-8A04-4AE5-A0B3-8F7FCFBB7CD7}"/>
                </a:ext>
              </a:extLst>
            </p:cNvPr>
            <p:cNvGrpSpPr/>
            <p:nvPr/>
          </p:nvGrpSpPr>
          <p:grpSpPr>
            <a:xfrm>
              <a:off x="9445543" y="3224093"/>
              <a:ext cx="1792953" cy="1709329"/>
              <a:chOff x="9445543" y="3206675"/>
              <a:chExt cx="1792953" cy="1709329"/>
            </a:xfrm>
          </p:grpSpPr>
          <p:sp>
            <p:nvSpPr>
              <p:cNvPr id="12" name="Freeform 17">
                <a:extLst>
                  <a:ext uri="{FF2B5EF4-FFF2-40B4-BE49-F238E27FC236}">
                    <a16:creationId xmlns:a16="http://schemas.microsoft.com/office/drawing/2014/main" id="{66B8B954-D7A0-4298-A8E8-38D5728875CA}"/>
                  </a:ext>
                </a:extLst>
              </p:cNvPr>
              <p:cNvSpPr>
                <a:spLocks noChangeAspect="1" noChangeArrowheads="1"/>
              </p:cNvSpPr>
              <p:nvPr/>
            </p:nvSpPr>
            <p:spPr bwMode="auto">
              <a:xfrm flipH="1">
                <a:off x="9445543" y="3206675"/>
                <a:ext cx="1792953" cy="1709329"/>
              </a:xfrm>
              <a:custGeom>
                <a:avLst/>
                <a:gdLst>
                  <a:gd name="connsiteX0" fmla="*/ 1491525 w 1629957"/>
                  <a:gd name="connsiteY0" fmla="*/ 0 h 1553935"/>
                  <a:gd name="connsiteX1" fmla="*/ 137714 w 1629957"/>
                  <a:gd name="connsiteY1" fmla="*/ 0 h 1553935"/>
                  <a:gd name="connsiteX2" fmla="*/ 89795 w 1629957"/>
                  <a:gd name="connsiteY2" fmla="*/ 9405 h 1553935"/>
                  <a:gd name="connsiteX3" fmla="*/ 0 w 1629957"/>
                  <a:gd name="connsiteY3" fmla="*/ 146047 h 1553935"/>
                  <a:gd name="connsiteX4" fmla="*/ 0 w 1629957"/>
                  <a:gd name="connsiteY4" fmla="*/ 961646 h 1553935"/>
                  <a:gd name="connsiteX5" fmla="*/ 148033 w 1629957"/>
                  <a:gd name="connsiteY5" fmla="*/ 1109718 h 1553935"/>
                  <a:gd name="connsiteX6" fmla="*/ 740962 w 1629957"/>
                  <a:gd name="connsiteY6" fmla="*/ 1109718 h 1553935"/>
                  <a:gd name="connsiteX7" fmla="*/ 1185059 w 1629957"/>
                  <a:gd name="connsiteY7" fmla="*/ 1553935 h 1553935"/>
                  <a:gd name="connsiteX8" fmla="*/ 1185059 w 1629957"/>
                  <a:gd name="connsiteY8" fmla="*/ 1183354 h 1553935"/>
                  <a:gd name="connsiteX9" fmla="*/ 1259476 w 1629957"/>
                  <a:gd name="connsiteY9" fmla="*/ 1109718 h 1553935"/>
                  <a:gd name="connsiteX10" fmla="*/ 1481124 w 1629957"/>
                  <a:gd name="connsiteY10" fmla="*/ 1109718 h 1553935"/>
                  <a:gd name="connsiteX11" fmla="*/ 1629957 w 1629957"/>
                  <a:gd name="connsiteY11" fmla="*/ 961646 h 1553935"/>
                  <a:gd name="connsiteX12" fmla="*/ 1629957 w 1629957"/>
                  <a:gd name="connsiteY12" fmla="*/ 146047 h 1553935"/>
                  <a:gd name="connsiteX13" fmla="*/ 1539825 w 1629957"/>
                  <a:gd name="connsiteY13" fmla="*/ 9405 h 155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957" h="1553935">
                    <a:moveTo>
                      <a:pt x="1491525" y="0"/>
                    </a:moveTo>
                    <a:lnTo>
                      <a:pt x="137714" y="0"/>
                    </a:lnTo>
                    <a:lnTo>
                      <a:pt x="89795" y="9405"/>
                    </a:lnTo>
                    <a:cubicBezTo>
                      <a:pt x="36458" y="31541"/>
                      <a:pt x="0" y="83617"/>
                      <a:pt x="0" y="146047"/>
                    </a:cubicBezTo>
                    <a:cubicBezTo>
                      <a:pt x="0" y="961646"/>
                      <a:pt x="0" y="961646"/>
                      <a:pt x="0" y="961646"/>
                    </a:cubicBezTo>
                    <a:cubicBezTo>
                      <a:pt x="0" y="1044886"/>
                      <a:pt x="64814" y="1109718"/>
                      <a:pt x="148033" y="1109718"/>
                    </a:cubicBezTo>
                    <a:cubicBezTo>
                      <a:pt x="740962" y="1109718"/>
                      <a:pt x="740962" y="1109718"/>
                      <a:pt x="740962" y="1109718"/>
                    </a:cubicBezTo>
                    <a:cubicBezTo>
                      <a:pt x="1185059" y="1553935"/>
                      <a:pt x="1185059" y="1553935"/>
                      <a:pt x="1185059" y="1553935"/>
                    </a:cubicBezTo>
                    <a:cubicBezTo>
                      <a:pt x="1185059" y="1183354"/>
                      <a:pt x="1185059" y="1183354"/>
                      <a:pt x="1185059" y="1183354"/>
                    </a:cubicBezTo>
                    <a:cubicBezTo>
                      <a:pt x="1185059" y="1146536"/>
                      <a:pt x="1221867" y="1109718"/>
                      <a:pt x="1259476" y="1109718"/>
                    </a:cubicBezTo>
                    <a:cubicBezTo>
                      <a:pt x="1481124" y="1109718"/>
                      <a:pt x="1481124" y="1109718"/>
                      <a:pt x="1481124" y="1109718"/>
                    </a:cubicBezTo>
                    <a:cubicBezTo>
                      <a:pt x="1565143" y="1109718"/>
                      <a:pt x="1629957" y="1044886"/>
                      <a:pt x="1629957" y="961646"/>
                    </a:cubicBezTo>
                    <a:cubicBezTo>
                      <a:pt x="1629957" y="146047"/>
                      <a:pt x="1629957" y="146047"/>
                      <a:pt x="1629957" y="146047"/>
                    </a:cubicBezTo>
                    <a:cubicBezTo>
                      <a:pt x="1629957" y="83617"/>
                      <a:pt x="1593499" y="31541"/>
                      <a:pt x="1539825" y="9405"/>
                    </a:cubicBezTo>
                    <a:close/>
                  </a:path>
                </a:pathLst>
              </a:custGeom>
              <a:solidFill>
                <a:schemeClr val="tx1"/>
              </a:solid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square" anchor="ctr">
                <a:noAutofit/>
              </a:bodyPr>
              <a:lstStyle/>
              <a:p>
                <a:endParaRPr lang="en-US" sz="1799" dirty="0">
                  <a:solidFill>
                    <a:srgbClr val="315357"/>
                  </a:solidFill>
                  <a:highlight>
                    <a:srgbClr val="CAD6DC"/>
                  </a:highlight>
                </a:endParaRPr>
              </a:p>
            </p:txBody>
          </p:sp>
          <p:pic>
            <p:nvPicPr>
              <p:cNvPr id="13" name="Image" descr="Image">
                <a:extLst>
                  <a:ext uri="{FF2B5EF4-FFF2-40B4-BE49-F238E27FC236}">
                    <a16:creationId xmlns:a16="http://schemas.microsoft.com/office/drawing/2014/main" id="{E33C4766-213F-4831-8F25-D8BFB66EB86F}"/>
                  </a:ext>
                </a:extLst>
              </p:cNvPr>
              <p:cNvPicPr>
                <a:picLocks noChangeAspect="1"/>
              </p:cNvPicPr>
              <p:nvPr/>
            </p:nvPicPr>
            <p:blipFill>
              <a:blip r:embed="rId3"/>
              <a:stretch>
                <a:fillRect/>
              </a:stretch>
            </p:blipFill>
            <p:spPr>
              <a:xfrm>
                <a:off x="9497798" y="3311261"/>
                <a:ext cx="1706646" cy="420278"/>
              </a:xfrm>
              <a:prstGeom prst="rect">
                <a:avLst/>
              </a:prstGeom>
              <a:ln w="12700" cap="flat">
                <a:noFill/>
                <a:miter lim="400000"/>
              </a:ln>
              <a:effectLst/>
            </p:spPr>
          </p:pic>
        </p:grpSp>
        <p:cxnSp>
          <p:nvCxnSpPr>
            <p:cNvPr id="11" name="Straight Connector 10">
              <a:extLst>
                <a:ext uri="{FF2B5EF4-FFF2-40B4-BE49-F238E27FC236}">
                  <a16:creationId xmlns:a16="http://schemas.microsoft.com/office/drawing/2014/main" id="{8CADEDC8-8EB7-4492-89F6-CFCE4D076BBB}"/>
                </a:ext>
              </a:extLst>
            </p:cNvPr>
            <p:cNvCxnSpPr/>
            <p:nvPr/>
          </p:nvCxnSpPr>
          <p:spPr>
            <a:xfrm>
              <a:off x="3239586" y="4938005"/>
              <a:ext cx="6714312" cy="0"/>
            </a:xfrm>
            <a:prstGeom prst="line">
              <a:avLst/>
            </a:prstGeom>
            <a:ln w="19050">
              <a:solidFill>
                <a:schemeClr val="accent2">
                  <a:lumMod val="60000"/>
                  <a:lumOff val="40000"/>
                </a:schemeClr>
              </a:solidFill>
              <a:prstDash val="dash"/>
              <a:miter lim="800000"/>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BDCC7952-4784-4E6E-B23F-AE6644B380D0}"/>
              </a:ext>
            </a:extLst>
          </p:cNvPr>
          <p:cNvPicPr>
            <a:picLocks noChangeAspect="1"/>
          </p:cNvPicPr>
          <p:nvPr/>
        </p:nvPicPr>
        <p:blipFill>
          <a:blip r:embed="rId4"/>
          <a:stretch>
            <a:fillRect/>
          </a:stretch>
        </p:blipFill>
        <p:spPr>
          <a:xfrm>
            <a:off x="761801" y="3796624"/>
            <a:ext cx="10208141" cy="2675828"/>
          </a:xfrm>
          <a:prstGeom prst="rect">
            <a:avLst/>
          </a:prstGeom>
          <a:ln>
            <a:noFill/>
          </a:ln>
          <a:effectLst>
            <a:outerShdw blurRad="292100" dist="139700" dir="2700000" algn="tl" rotWithShape="0">
              <a:srgbClr val="333333">
                <a:alpha val="65000"/>
              </a:srgbClr>
            </a:outerShdw>
          </a:effectLst>
        </p:spPr>
      </p:pic>
      <p:sp>
        <p:nvSpPr>
          <p:cNvPr id="16" name="Rectangle 35">
            <a:extLst>
              <a:ext uri="{FF2B5EF4-FFF2-40B4-BE49-F238E27FC236}">
                <a16:creationId xmlns:a16="http://schemas.microsoft.com/office/drawing/2014/main" id="{B133D613-E083-4605-B2DF-2CA21B8A3094}"/>
              </a:ext>
            </a:extLst>
          </p:cNvPr>
          <p:cNvSpPr/>
          <p:nvPr/>
        </p:nvSpPr>
        <p:spPr>
          <a:xfrm>
            <a:off x="2613239" y="2727138"/>
            <a:ext cx="10712451" cy="1287532"/>
          </a:xfrm>
          <a:prstGeom prst="rect">
            <a:avLst/>
          </a:prstGeom>
        </p:spPr>
        <p:txBody>
          <a:bodyPr wrap="square">
            <a:spAutoFit/>
          </a:bodyPr>
          <a:lstStyle/>
          <a:p>
            <a:pPr defTabSz="457200">
              <a:lnSpc>
                <a:spcPct val="150000"/>
              </a:lnSpc>
              <a:buClr>
                <a:srgbClr val="FF0000"/>
              </a:buClr>
            </a:pPr>
            <a:r>
              <a:rPr lang="zh-CN" altLang="en-US" sz="1800" b="1" dirty="0">
                <a:solidFill>
                  <a:srgbClr val="262626"/>
                </a:solidFill>
                <a:effectLst/>
                <a:latin typeface="+mn-ea"/>
              </a:rPr>
              <a:t>设计理念</a:t>
            </a:r>
            <a:r>
              <a:rPr lang="zh-CN" altLang="en-US" sz="1800" dirty="0">
                <a:solidFill>
                  <a:srgbClr val="262626"/>
                </a:solidFill>
                <a:effectLst/>
                <a:latin typeface="+mn-ea"/>
              </a:rPr>
              <a:t>：用户无需成为技术专家，</a:t>
            </a:r>
            <a:endParaRPr lang="en-US" altLang="zh-CN" sz="1800" dirty="0">
              <a:solidFill>
                <a:srgbClr val="262626"/>
              </a:solidFill>
              <a:effectLst/>
              <a:latin typeface="+mn-ea"/>
            </a:endParaRPr>
          </a:p>
          <a:p>
            <a:pPr defTabSz="457200">
              <a:lnSpc>
                <a:spcPct val="150000"/>
              </a:lnSpc>
              <a:buClr>
                <a:srgbClr val="FF0000"/>
              </a:buClr>
            </a:pPr>
            <a:r>
              <a:rPr lang="zh-CN" altLang="en-US" sz="1800" dirty="0">
                <a:solidFill>
                  <a:srgbClr val="C10000"/>
                </a:solidFill>
                <a:effectLst/>
                <a:latin typeface="+mn-ea"/>
              </a:rPr>
              <a:t>仅用浏览器</a:t>
            </a:r>
            <a:r>
              <a:rPr lang="zh-CN" altLang="en-US" sz="1800" dirty="0">
                <a:solidFill>
                  <a:srgbClr val="262626"/>
                </a:solidFill>
                <a:effectLst/>
                <a:latin typeface="+mn-ea"/>
              </a:rPr>
              <a:t>就可以快速构建美观、自适应的企业级应用。</a:t>
            </a:r>
          </a:p>
          <a:p>
            <a:pPr defTabSz="457200">
              <a:lnSpc>
                <a:spcPct val="150000"/>
              </a:lnSpc>
              <a:buClr>
                <a:srgbClr val="FF0000"/>
              </a:buClr>
            </a:pPr>
            <a:endParaRPr lang="zh-CN" altLang="en-US" dirty="0">
              <a:solidFill>
                <a:srgbClr val="413636"/>
              </a:solidFill>
              <a:latin typeface="+mn-ea"/>
              <a:cs typeface="Oracle Sans" panose="020B0503020204020204" pitchFamily="34" charset="0"/>
            </a:endParaRPr>
          </a:p>
        </p:txBody>
      </p:sp>
    </p:spTree>
    <p:extLst>
      <p:ext uri="{BB962C8B-B14F-4D97-AF65-F5344CB8AC3E}">
        <p14:creationId xmlns:p14="http://schemas.microsoft.com/office/powerpoint/2010/main" val="295495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D3BE9-C23B-495E-A2E3-C304F1F29890}"/>
              </a:ext>
            </a:extLst>
          </p:cNvPr>
          <p:cNvSpPr>
            <a:spLocks noGrp="1"/>
          </p:cNvSpPr>
          <p:nvPr>
            <p:ph type="title"/>
          </p:nvPr>
        </p:nvSpPr>
        <p:spPr>
          <a:xfrm>
            <a:off x="760277" y="402563"/>
            <a:ext cx="10668269" cy="822960"/>
          </a:xfrm>
        </p:spPr>
        <p:txBody>
          <a:bodyPr/>
          <a:lstStyle/>
          <a:p>
            <a:r>
              <a:rPr lang="en-US" altLang="zh-CN" dirty="0"/>
              <a:t>ORACLE APEX</a:t>
            </a:r>
            <a:r>
              <a:rPr lang="zh-CN" altLang="en-US" dirty="0"/>
              <a:t>的价值</a:t>
            </a:r>
            <a:br>
              <a:rPr lang="zh-CN" altLang="en-US" dirty="0"/>
            </a:br>
            <a:r>
              <a:rPr lang="zh-CN" altLang="en-US" sz="1600" b="0" dirty="0"/>
              <a:t>减少 </a:t>
            </a:r>
            <a:r>
              <a:rPr lang="en-US" altLang="zh-CN" sz="1600" b="0" dirty="0"/>
              <a:t>98% </a:t>
            </a:r>
            <a:r>
              <a:rPr lang="zh-CN" altLang="en-US" sz="1600" b="0" dirty="0"/>
              <a:t>的手动编码工作，生产力提高 </a:t>
            </a:r>
            <a:r>
              <a:rPr lang="en-US" altLang="zh-CN" sz="1600" b="0" dirty="0"/>
              <a:t>20 </a:t>
            </a:r>
            <a:r>
              <a:rPr lang="zh-CN" altLang="en-US" sz="1600" b="0" dirty="0"/>
              <a:t>倍</a:t>
            </a:r>
            <a:endParaRPr lang="zh-CN" altLang="en-US" b="0" dirty="0"/>
          </a:p>
        </p:txBody>
      </p:sp>
      <p:sp>
        <p:nvSpPr>
          <p:cNvPr id="4" name="Footer Placeholder 3">
            <a:extLst>
              <a:ext uri="{FF2B5EF4-FFF2-40B4-BE49-F238E27FC236}">
                <a16:creationId xmlns:a16="http://schemas.microsoft.com/office/drawing/2014/main" id="{C37D5129-89C0-42E2-82E1-B9F3CA422EED}"/>
              </a:ext>
            </a:extLst>
          </p:cNvPr>
          <p:cNvSpPr>
            <a:spLocks noGrp="1"/>
          </p:cNvSpPr>
          <p:nvPr>
            <p:ph type="ftr" sz="quarter" idx="46"/>
          </p:nvPr>
        </p:nvSpPr>
        <p:spPr/>
        <p:txBody>
          <a:bodyPr/>
          <a:lstStyle/>
          <a:p>
            <a:r>
              <a:rPr lang="en-US"/>
              <a:t>Copyright © 2023, Oracle and/or its affiliates</a:t>
            </a:r>
            <a:endParaRPr lang="en-US" dirty="0"/>
          </a:p>
        </p:txBody>
      </p:sp>
      <p:grpSp>
        <p:nvGrpSpPr>
          <p:cNvPr id="5" name="组合 10">
            <a:extLst>
              <a:ext uri="{FF2B5EF4-FFF2-40B4-BE49-F238E27FC236}">
                <a16:creationId xmlns:a16="http://schemas.microsoft.com/office/drawing/2014/main" id="{09E391E6-BE62-4F81-A26B-167AD2A64359}"/>
              </a:ext>
            </a:extLst>
          </p:cNvPr>
          <p:cNvGrpSpPr>
            <a:grpSpLocks noChangeAspect="1"/>
          </p:cNvGrpSpPr>
          <p:nvPr/>
        </p:nvGrpSpPr>
        <p:grpSpPr>
          <a:xfrm>
            <a:off x="1700262" y="2468869"/>
            <a:ext cx="7719222" cy="2232412"/>
            <a:chOff x="768096" y="2416211"/>
            <a:chExt cx="10292296" cy="2976549"/>
          </a:xfrm>
        </p:grpSpPr>
        <p:sp>
          <p:nvSpPr>
            <p:cNvPr id="6" name="VS">
              <a:extLst>
                <a:ext uri="{FF2B5EF4-FFF2-40B4-BE49-F238E27FC236}">
                  <a16:creationId xmlns:a16="http://schemas.microsoft.com/office/drawing/2014/main" id="{7B87D25D-6841-4FFE-9886-B448C4EEB61B}"/>
                </a:ext>
              </a:extLst>
            </p:cNvPr>
            <p:cNvSpPr txBox="1"/>
            <p:nvPr/>
          </p:nvSpPr>
          <p:spPr>
            <a:xfrm>
              <a:off x="5342744" y="3743758"/>
              <a:ext cx="1143000" cy="3214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 tIns="12700" rIns="12700" bIns="12700" anchor="ctr">
              <a:spAutoFit/>
            </a:bodyPr>
            <a:lstStyle>
              <a:lvl1pPr>
                <a:defRPr b="1">
                  <a:solidFill>
                    <a:srgbClr val="FFFFFF"/>
                  </a:solidFill>
                  <a:latin typeface="Helvetica"/>
                  <a:ea typeface="Helvetica"/>
                  <a:cs typeface="Helvetica"/>
                  <a:sym typeface="Helvetica"/>
                </a:defRPr>
              </a:lvl1pPr>
            </a:lstStyle>
            <a:p>
              <a:pPr algn="ctr" defTabSz="206375" hangingPunct="0"/>
              <a:r>
                <a:rPr kumimoji="1" sz="1400" b="0" dirty="0">
                  <a:solidFill>
                    <a:srgbClr val="4E3629"/>
                  </a:solidFill>
                  <a:latin typeface="Times New Roman" panose="02020603050405020304" pitchFamily="18" charset="0"/>
                  <a:ea typeface="宋体" panose="02010600030101010101" pitchFamily="2" charset="-122"/>
                  <a:cs typeface="Times New Roman" panose="02020603050405020304" pitchFamily="18" charset="0"/>
                </a:rPr>
                <a:t>VS</a:t>
              </a:r>
            </a:p>
          </p:txBody>
        </p:sp>
        <p:pic>
          <p:nvPicPr>
            <p:cNvPr id="7" name="image (4).png" descr="image (4).png">
              <a:extLst>
                <a:ext uri="{FF2B5EF4-FFF2-40B4-BE49-F238E27FC236}">
                  <a16:creationId xmlns:a16="http://schemas.microsoft.com/office/drawing/2014/main" id="{0F141F86-1518-49CB-8791-D362AC3E9DE6}"/>
                </a:ext>
              </a:extLst>
            </p:cNvPr>
            <p:cNvPicPr>
              <a:picLocks noChangeAspect="1"/>
            </p:cNvPicPr>
            <p:nvPr/>
          </p:nvPicPr>
          <p:blipFill>
            <a:blip r:embed="rId2"/>
            <a:stretch>
              <a:fillRect/>
            </a:stretch>
          </p:blipFill>
          <p:spPr>
            <a:xfrm>
              <a:off x="6481485" y="2416211"/>
              <a:ext cx="4578907" cy="2976549"/>
            </a:xfrm>
            <a:prstGeom prst="rect">
              <a:avLst/>
            </a:prstGeom>
            <a:ln w="12700">
              <a:miter lim="400000"/>
            </a:ln>
          </p:spPr>
        </p:pic>
        <p:grpSp>
          <p:nvGrpSpPr>
            <p:cNvPr id="8" name="Rounded Rectangle">
              <a:extLst>
                <a:ext uri="{FF2B5EF4-FFF2-40B4-BE49-F238E27FC236}">
                  <a16:creationId xmlns:a16="http://schemas.microsoft.com/office/drawing/2014/main" id="{02C218B6-7FB4-44E5-82D9-A327D8F4044D}"/>
                </a:ext>
              </a:extLst>
            </p:cNvPr>
            <p:cNvGrpSpPr/>
            <p:nvPr/>
          </p:nvGrpSpPr>
          <p:grpSpPr>
            <a:xfrm>
              <a:off x="7246357" y="3524676"/>
              <a:ext cx="3049162" cy="759621"/>
              <a:chOff x="0" y="0"/>
              <a:chExt cx="6098322" cy="1519239"/>
            </a:xfrm>
          </p:grpSpPr>
          <p:sp>
            <p:nvSpPr>
              <p:cNvPr id="13" name="圆角矩形">
                <a:extLst>
                  <a:ext uri="{FF2B5EF4-FFF2-40B4-BE49-F238E27FC236}">
                    <a16:creationId xmlns:a16="http://schemas.microsoft.com/office/drawing/2014/main" id="{1CB3ECF0-DBA6-4388-B4C9-26769CBFF4C3}"/>
                  </a:ext>
                </a:extLst>
              </p:cNvPr>
              <p:cNvSpPr/>
              <p:nvPr/>
            </p:nvSpPr>
            <p:spPr>
              <a:xfrm>
                <a:off x="0" y="0"/>
                <a:ext cx="6098322" cy="1519239"/>
              </a:xfrm>
              <a:prstGeom prst="roundRect">
                <a:avLst>
                  <a:gd name="adj" fmla="val 50000"/>
                </a:avLst>
              </a:prstGeom>
              <a:solidFill>
                <a:srgbClr val="000000">
                  <a:alpha val="60000"/>
                </a:srgbClr>
              </a:solidFill>
              <a:ln w="50800" cap="flat">
                <a:solidFill>
                  <a:srgbClr val="FFFFFF">
                    <a:alpha val="60000"/>
                  </a:srgbClr>
                </a:solidFill>
                <a:prstDash val="solid"/>
                <a:miter lim="400000"/>
              </a:ln>
              <a:effectLst/>
            </p:spPr>
            <p:txBody>
              <a:bodyPr wrap="square" lIns="12700" tIns="12700" rIns="12700" bIns="12700" numCol="1" anchor="ctr">
                <a:noAutofit/>
              </a:bodyPr>
              <a:lstStyle/>
              <a:p>
                <a:pPr algn="ctr" defTabSz="206375" hangingPunct="0">
                  <a:defRPr sz="3200">
                    <a:solidFill>
                      <a:srgbClr val="FFFFFF"/>
                    </a:solidFill>
                  </a:defRPr>
                </a:pPr>
                <a:endParaRPr sz="800" kern="0">
                  <a:solidFill>
                    <a:srgbClr val="FFFFFF"/>
                  </a:solidFill>
                  <a:latin typeface="Helvetica Light"/>
                  <a:sym typeface="Helvetica Light"/>
                </a:endParaRPr>
              </a:p>
            </p:txBody>
          </p:sp>
          <p:sp>
            <p:nvSpPr>
              <p:cNvPr id="14" name="JavaScript">
                <a:extLst>
                  <a:ext uri="{FF2B5EF4-FFF2-40B4-BE49-F238E27FC236}">
                    <a16:creationId xmlns:a16="http://schemas.microsoft.com/office/drawing/2014/main" id="{1EFF47FF-8899-4F2C-BDF9-B01F24990C91}"/>
                  </a:ext>
                </a:extLst>
              </p:cNvPr>
              <p:cNvSpPr txBox="1"/>
              <p:nvPr/>
            </p:nvSpPr>
            <p:spPr>
              <a:xfrm>
                <a:off x="222485" y="448423"/>
                <a:ext cx="5653354" cy="6223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700" tIns="12700" rIns="12700" bIns="12700" numCol="1" anchor="ctr">
                <a:spAutoFit/>
              </a:bodyPr>
              <a:lstStyle>
                <a:lvl1pPr>
                  <a:defRPr sz="5400" b="1">
                    <a:solidFill>
                      <a:srgbClr val="FFFFFF"/>
                    </a:solidFill>
                    <a:latin typeface="Helvetica"/>
                    <a:ea typeface="Helvetica"/>
                    <a:cs typeface="Helvetica"/>
                    <a:sym typeface="Helvetica"/>
                  </a:defRPr>
                </a:lvl1pPr>
              </a:lstStyle>
              <a:p>
                <a:pPr algn="ctr" defTabSz="206375" hangingPunct="0">
                  <a:defRPr/>
                </a:pPr>
                <a:r>
                  <a:rPr sz="1350" kern="0" dirty="0"/>
                  <a:t>JavaScript</a:t>
                </a:r>
              </a:p>
            </p:txBody>
          </p:sp>
        </p:grpSp>
        <p:pic>
          <p:nvPicPr>
            <p:cNvPr id="9" name="image (3).png" descr="image (3).png">
              <a:extLst>
                <a:ext uri="{FF2B5EF4-FFF2-40B4-BE49-F238E27FC236}">
                  <a16:creationId xmlns:a16="http://schemas.microsoft.com/office/drawing/2014/main" id="{68D6C4A6-8DB0-4F60-8B2C-32FAF7F2EEB1}"/>
                </a:ext>
              </a:extLst>
            </p:cNvPr>
            <p:cNvPicPr>
              <a:picLocks noChangeAspect="1"/>
            </p:cNvPicPr>
            <p:nvPr/>
          </p:nvPicPr>
          <p:blipFill>
            <a:blip r:embed="rId3"/>
            <a:stretch>
              <a:fillRect/>
            </a:stretch>
          </p:blipFill>
          <p:spPr>
            <a:xfrm>
              <a:off x="768096" y="2416211"/>
              <a:ext cx="4578908" cy="2976549"/>
            </a:xfrm>
            <a:prstGeom prst="rect">
              <a:avLst/>
            </a:prstGeom>
            <a:ln w="12700">
              <a:miter lim="400000"/>
            </a:ln>
          </p:spPr>
        </p:pic>
        <p:grpSp>
          <p:nvGrpSpPr>
            <p:cNvPr id="10" name="Rounded Rectangle">
              <a:extLst>
                <a:ext uri="{FF2B5EF4-FFF2-40B4-BE49-F238E27FC236}">
                  <a16:creationId xmlns:a16="http://schemas.microsoft.com/office/drawing/2014/main" id="{A838120E-7F7E-46C8-B0A3-451CAF1A7240}"/>
                </a:ext>
              </a:extLst>
            </p:cNvPr>
            <p:cNvGrpSpPr/>
            <p:nvPr/>
          </p:nvGrpSpPr>
          <p:grpSpPr>
            <a:xfrm>
              <a:off x="1532970" y="3524676"/>
              <a:ext cx="3049162" cy="759621"/>
              <a:chOff x="0" y="0"/>
              <a:chExt cx="6098322" cy="1519239"/>
            </a:xfrm>
          </p:grpSpPr>
          <p:sp>
            <p:nvSpPr>
              <p:cNvPr id="11" name="圆角矩形">
                <a:extLst>
                  <a:ext uri="{FF2B5EF4-FFF2-40B4-BE49-F238E27FC236}">
                    <a16:creationId xmlns:a16="http://schemas.microsoft.com/office/drawing/2014/main" id="{B31C1854-5C02-4C03-9BF1-14744611F6F3}"/>
                  </a:ext>
                </a:extLst>
              </p:cNvPr>
              <p:cNvSpPr/>
              <p:nvPr/>
            </p:nvSpPr>
            <p:spPr>
              <a:xfrm>
                <a:off x="0" y="0"/>
                <a:ext cx="6098322" cy="1519239"/>
              </a:xfrm>
              <a:prstGeom prst="roundRect">
                <a:avLst>
                  <a:gd name="adj" fmla="val 50000"/>
                </a:avLst>
              </a:prstGeom>
              <a:solidFill>
                <a:srgbClr val="000000">
                  <a:alpha val="80000"/>
                </a:srgbClr>
              </a:solidFill>
              <a:ln w="50800" cap="flat">
                <a:solidFill>
                  <a:srgbClr val="FFFFFF">
                    <a:alpha val="80000"/>
                  </a:srgbClr>
                </a:solidFill>
                <a:prstDash val="solid"/>
                <a:miter lim="400000"/>
              </a:ln>
              <a:effectLst/>
            </p:spPr>
            <p:txBody>
              <a:bodyPr wrap="square" lIns="12700" tIns="12700" rIns="12700" bIns="12700" numCol="1" anchor="ctr">
                <a:noAutofit/>
              </a:bodyPr>
              <a:lstStyle/>
              <a:p>
                <a:pPr algn="ctr" defTabSz="206375" hangingPunct="0">
                  <a:defRPr sz="3200" b="1">
                    <a:solidFill>
                      <a:srgbClr val="FFFFFF"/>
                    </a:solidFill>
                    <a:latin typeface="Helvetica Neue"/>
                    <a:ea typeface="Helvetica Neue"/>
                    <a:cs typeface="Helvetica Neue"/>
                    <a:sym typeface="Helvetica Neue"/>
                  </a:defRPr>
                </a:pPr>
                <a:endParaRPr sz="800" b="1" kern="0">
                  <a:solidFill>
                    <a:srgbClr val="FFFFFF"/>
                  </a:solidFill>
                  <a:latin typeface="Helvetica Neue"/>
                  <a:ea typeface="Helvetica Neue"/>
                  <a:cs typeface="Helvetica Neue"/>
                  <a:sym typeface="Helvetica Neue"/>
                </a:endParaRPr>
              </a:p>
            </p:txBody>
          </p:sp>
          <p:sp>
            <p:nvSpPr>
              <p:cNvPr id="12" name="APEX">
                <a:extLst>
                  <a:ext uri="{FF2B5EF4-FFF2-40B4-BE49-F238E27FC236}">
                    <a16:creationId xmlns:a16="http://schemas.microsoft.com/office/drawing/2014/main" id="{D576DAE9-F0C0-4C18-8984-D7721E940650}"/>
                  </a:ext>
                </a:extLst>
              </p:cNvPr>
              <p:cNvSpPr txBox="1"/>
              <p:nvPr/>
            </p:nvSpPr>
            <p:spPr>
              <a:xfrm>
                <a:off x="222485" y="448423"/>
                <a:ext cx="5653354" cy="6223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700" tIns="12700" rIns="12700" bIns="12700" numCol="1" anchor="ctr">
                <a:spAutoFit/>
              </a:bodyPr>
              <a:lstStyle>
                <a:lvl1pPr>
                  <a:defRPr sz="5400" b="1">
                    <a:solidFill>
                      <a:srgbClr val="FFFFFF"/>
                    </a:solidFill>
                    <a:latin typeface="Helvetica"/>
                    <a:ea typeface="Helvetica"/>
                    <a:cs typeface="Helvetica"/>
                    <a:sym typeface="Helvetica"/>
                  </a:defRPr>
                </a:lvl1pPr>
              </a:lstStyle>
              <a:p>
                <a:pPr algn="ctr" defTabSz="206375" hangingPunct="0">
                  <a:defRPr/>
                </a:pPr>
                <a:r>
                  <a:rPr sz="1350" kern="0"/>
                  <a:t>APEX</a:t>
                </a:r>
              </a:p>
            </p:txBody>
          </p:sp>
        </p:grpSp>
      </p:grpSp>
      <p:sp>
        <p:nvSpPr>
          <p:cNvPr id="15" name="Low Code">
            <a:extLst>
              <a:ext uri="{FF2B5EF4-FFF2-40B4-BE49-F238E27FC236}">
                <a16:creationId xmlns:a16="http://schemas.microsoft.com/office/drawing/2014/main" id="{E0C6E569-99A6-4945-BC25-8600BA83F1DF}"/>
              </a:ext>
            </a:extLst>
          </p:cNvPr>
          <p:cNvSpPr txBox="1"/>
          <p:nvPr/>
        </p:nvSpPr>
        <p:spPr>
          <a:xfrm>
            <a:off x="2486723" y="2056870"/>
            <a:ext cx="1856739"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 tIns="12700" rIns="12700" bIns="12700" anchor="ctr">
            <a:spAutoFit/>
          </a:bodyPr>
          <a:lstStyle>
            <a:lvl1pPr>
              <a:defRPr b="1">
                <a:solidFill>
                  <a:srgbClr val="FFFFFF"/>
                </a:solidFill>
                <a:latin typeface="Helvetica"/>
                <a:ea typeface="Helvetica"/>
                <a:cs typeface="Helvetica"/>
                <a:sym typeface="Helvetica"/>
              </a:defRPr>
            </a:lvl1pPr>
          </a:lstStyle>
          <a:p>
            <a:pPr algn="ctr" defTabSz="206375" hangingPunct="0"/>
            <a:r>
              <a:rPr kumimoji="1"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行代码</a:t>
            </a:r>
            <a:endParaRPr kumimoji="1"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ots of Code">
            <a:extLst>
              <a:ext uri="{FF2B5EF4-FFF2-40B4-BE49-F238E27FC236}">
                <a16:creationId xmlns:a16="http://schemas.microsoft.com/office/drawing/2014/main" id="{7A648340-2BC7-46C5-B6DF-4F2299D0A3B2}"/>
              </a:ext>
            </a:extLst>
          </p:cNvPr>
          <p:cNvSpPr txBox="1"/>
          <p:nvPr/>
        </p:nvSpPr>
        <p:spPr>
          <a:xfrm>
            <a:off x="7333024" y="2056870"/>
            <a:ext cx="953786"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700" tIns="12700" rIns="12700" bIns="12700" anchor="ctr">
            <a:spAutoFit/>
          </a:bodyPr>
          <a:lstStyle>
            <a:lvl1pPr>
              <a:defRPr b="1">
                <a:solidFill>
                  <a:srgbClr val="FFFFFF"/>
                </a:solidFill>
                <a:latin typeface="Helvetica"/>
                <a:ea typeface="Helvetica"/>
                <a:cs typeface="Helvetica"/>
                <a:sym typeface="Helvetica"/>
              </a:defRPr>
            </a:lvl1pPr>
          </a:lstStyle>
          <a:p>
            <a:pPr algn="ctr" defTabSz="206375" hangingPunct="0"/>
            <a:r>
              <a:rPr kumimoji="1"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a:t>
            </a:r>
            <a:r>
              <a:rPr kumimoji="1" lang="zh-CN" altLang="en-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行</a:t>
            </a:r>
            <a:r>
              <a:rPr kumimoji="1"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代码</a:t>
            </a:r>
            <a:endParaRPr kumimoji="1"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1">
            <a:extLst>
              <a:ext uri="{FF2B5EF4-FFF2-40B4-BE49-F238E27FC236}">
                <a16:creationId xmlns:a16="http://schemas.microsoft.com/office/drawing/2014/main" id="{242053C3-0540-4685-9FD7-0A7A97AFBDC5}"/>
              </a:ext>
            </a:extLst>
          </p:cNvPr>
          <p:cNvSpPr txBox="1"/>
          <p:nvPr/>
        </p:nvSpPr>
        <p:spPr>
          <a:xfrm>
            <a:off x="3040425" y="5174419"/>
            <a:ext cx="503889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430" rIns="11430">
            <a:spAutoFit/>
          </a:bodyPr>
          <a:lstStyle>
            <a:lvl1pPr>
              <a:defRPr b="1">
                <a:solidFill>
                  <a:srgbClr val="FFFFFF"/>
                </a:solidFill>
                <a:latin typeface="Helvetica"/>
                <a:ea typeface="Helvetica"/>
                <a:cs typeface="Helvetica"/>
                <a:sym typeface="Helvetica"/>
              </a:defRPr>
            </a:lvl1pPr>
          </a:lstStyle>
          <a:p>
            <a:pPr algn="ctr"/>
            <a:r>
              <a:rPr lang="zh-CN" altLang="en-US" sz="1600" b="0" dirty="0">
                <a:solidFill>
                  <a:schemeClr val="tx1"/>
                </a:solidFill>
                <a:latin typeface="+mn-ea"/>
                <a:ea typeface="+mn-ea"/>
                <a:cs typeface="Oracle Sans" panose="020B0503020204020204" pitchFamily="34" charset="0"/>
              </a:rPr>
              <a:t>构建企业应用速度提高 </a:t>
            </a:r>
            <a:r>
              <a:rPr lang="en-US" altLang="zh-CN" sz="1600" b="0" dirty="0">
                <a:solidFill>
                  <a:srgbClr val="FF0000"/>
                </a:solidFill>
                <a:latin typeface="+mn-ea"/>
                <a:ea typeface="+mn-ea"/>
                <a:cs typeface="Oracle Sans" panose="020B0503020204020204" pitchFamily="34" charset="0"/>
              </a:rPr>
              <a:t>20</a:t>
            </a:r>
            <a:r>
              <a:rPr lang="en-US" altLang="zh-CN" sz="1600" b="0" dirty="0">
                <a:solidFill>
                  <a:schemeClr val="tx1"/>
                </a:solidFill>
                <a:latin typeface="+mn-ea"/>
                <a:ea typeface="+mn-ea"/>
                <a:cs typeface="Oracle Sans" panose="020B0503020204020204" pitchFamily="34" charset="0"/>
              </a:rPr>
              <a:t> </a:t>
            </a:r>
            <a:r>
              <a:rPr lang="zh-CN" altLang="en-US" sz="1600" b="0" dirty="0">
                <a:solidFill>
                  <a:schemeClr val="tx1"/>
                </a:solidFill>
                <a:latin typeface="+mn-ea"/>
                <a:ea typeface="+mn-ea"/>
                <a:cs typeface="Oracle Sans" panose="020B0503020204020204" pitchFamily="34" charset="0"/>
              </a:rPr>
              <a:t>倍，代码减少 </a:t>
            </a:r>
            <a:r>
              <a:rPr lang="en-US" altLang="zh-CN" sz="1600" b="0" dirty="0">
                <a:solidFill>
                  <a:srgbClr val="FF0000"/>
                </a:solidFill>
                <a:latin typeface="+mn-ea"/>
                <a:ea typeface="+mn-ea"/>
                <a:cs typeface="Oracle Sans" panose="020B0503020204020204" pitchFamily="34" charset="0"/>
              </a:rPr>
              <a:t>100 </a:t>
            </a:r>
            <a:r>
              <a:rPr lang="zh-CN" altLang="en-US" sz="1600" b="0" dirty="0">
                <a:solidFill>
                  <a:schemeClr val="tx1"/>
                </a:solidFill>
                <a:latin typeface="+mn-ea"/>
                <a:ea typeface="+mn-ea"/>
                <a:cs typeface="Oracle Sans" panose="020B0503020204020204" pitchFamily="34" charset="0"/>
              </a:rPr>
              <a:t>倍。</a:t>
            </a:r>
          </a:p>
        </p:txBody>
      </p:sp>
    </p:spTree>
    <p:extLst>
      <p:ext uri="{BB962C8B-B14F-4D97-AF65-F5344CB8AC3E}">
        <p14:creationId xmlns:p14="http://schemas.microsoft.com/office/powerpoint/2010/main" val="63502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57CB0C-A255-4A71-A988-A5F1BDC82F7C}"/>
              </a:ext>
            </a:extLst>
          </p:cNvPr>
          <p:cNvSpPr>
            <a:spLocks noGrp="1"/>
          </p:cNvSpPr>
          <p:nvPr>
            <p:ph type="title"/>
          </p:nvPr>
        </p:nvSpPr>
        <p:spPr/>
        <p:txBody>
          <a:bodyPr/>
          <a:lstStyle/>
          <a:p>
            <a:r>
              <a:rPr lang="en-US" altLang="zh-CN" dirty="0"/>
              <a:t>Oracle Apex</a:t>
            </a:r>
            <a:r>
              <a:rPr lang="zh-CN" altLang="en-US" dirty="0"/>
              <a:t>发展史</a:t>
            </a:r>
          </a:p>
        </p:txBody>
      </p:sp>
      <p:sp>
        <p:nvSpPr>
          <p:cNvPr id="4" name="Footer Placeholder 3">
            <a:extLst>
              <a:ext uri="{FF2B5EF4-FFF2-40B4-BE49-F238E27FC236}">
                <a16:creationId xmlns:a16="http://schemas.microsoft.com/office/drawing/2014/main" id="{AA246647-3702-4F03-96FD-F9BB467E796D}"/>
              </a:ext>
            </a:extLst>
          </p:cNvPr>
          <p:cNvSpPr>
            <a:spLocks noGrp="1"/>
          </p:cNvSpPr>
          <p:nvPr>
            <p:ph type="ftr" sz="quarter" idx="46"/>
          </p:nvPr>
        </p:nvSpPr>
        <p:spPr/>
        <p:txBody>
          <a:bodyPr/>
          <a:lstStyle/>
          <a:p>
            <a:r>
              <a:rPr lang="en-US" dirty="0"/>
              <a:t>Copyright © 2023, Oracle and/or its affiliates</a:t>
            </a:r>
          </a:p>
        </p:txBody>
      </p:sp>
      <p:sp>
        <p:nvSpPr>
          <p:cNvPr id="8" name="object 8">
            <a:extLst>
              <a:ext uri="{FF2B5EF4-FFF2-40B4-BE49-F238E27FC236}">
                <a16:creationId xmlns:a16="http://schemas.microsoft.com/office/drawing/2014/main" id="{F512FF05-D80E-4CA4-A268-1D089A5A403A}"/>
              </a:ext>
            </a:extLst>
          </p:cNvPr>
          <p:cNvSpPr/>
          <p:nvPr/>
        </p:nvSpPr>
        <p:spPr>
          <a:xfrm>
            <a:off x="630899" y="2998854"/>
            <a:ext cx="0" cy="1184910"/>
          </a:xfrm>
          <a:custGeom>
            <a:avLst/>
            <a:gdLst/>
            <a:ahLst/>
            <a:cxnLst/>
            <a:rect l="l" t="t" r="r" b="b"/>
            <a:pathLst>
              <a:path h="1184910">
                <a:moveTo>
                  <a:pt x="0" y="0"/>
                </a:moveTo>
                <a:lnTo>
                  <a:pt x="1" y="1184335"/>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a:extLst>
              <a:ext uri="{FF2B5EF4-FFF2-40B4-BE49-F238E27FC236}">
                <a16:creationId xmlns:a16="http://schemas.microsoft.com/office/drawing/2014/main" id="{A22DCE6D-8EA4-42B3-A071-E66807983D8A}"/>
              </a:ext>
            </a:extLst>
          </p:cNvPr>
          <p:cNvSpPr txBox="1"/>
          <p:nvPr/>
        </p:nvSpPr>
        <p:spPr>
          <a:xfrm>
            <a:off x="709639" y="3007869"/>
            <a:ext cx="1374775" cy="9398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spc="-5" dirty="0">
                <a:solidFill>
                  <a:srgbClr val="534C47"/>
                </a:solidFill>
                <a:latin typeface="Microsoft YaHei"/>
                <a:cs typeface="Microsoft YaHei"/>
              </a:rPr>
              <a:t>HTML</a:t>
            </a:r>
            <a:r>
              <a:rPr sz="1000" b="1" spc="-40" dirty="0">
                <a:solidFill>
                  <a:srgbClr val="534C47"/>
                </a:solidFill>
                <a:latin typeface="Microsoft YaHei"/>
                <a:cs typeface="Microsoft YaHei"/>
              </a:rPr>
              <a:t> </a:t>
            </a:r>
            <a:r>
              <a:rPr sz="1000" b="1" spc="-5" dirty="0">
                <a:solidFill>
                  <a:srgbClr val="534C47"/>
                </a:solidFill>
                <a:latin typeface="Microsoft YaHei"/>
                <a:cs typeface="Microsoft YaHei"/>
              </a:rPr>
              <a:t>DB</a:t>
            </a:r>
            <a:endParaRPr sz="1000" dirty="0">
              <a:latin typeface="Microsoft YaHei"/>
              <a:cs typeface="Microsoft YaHei"/>
            </a:endParaRPr>
          </a:p>
          <a:p>
            <a:pPr marL="12700" marR="5080">
              <a:lnSpc>
                <a:spcPct val="150000"/>
              </a:lnSpc>
            </a:pPr>
            <a:r>
              <a:rPr sz="1000" spc="-5" dirty="0">
                <a:solidFill>
                  <a:srgbClr val="534C47"/>
                </a:solidFill>
                <a:latin typeface="Microsoft YaHei"/>
                <a:cs typeface="Microsoft YaHei"/>
              </a:rPr>
              <a:t>1.5：</a:t>
            </a:r>
            <a:r>
              <a:rPr sz="1000" dirty="0">
                <a:solidFill>
                  <a:srgbClr val="534C47"/>
                </a:solidFill>
                <a:latin typeface="Microsoft YaHei"/>
                <a:cs typeface="Microsoft YaHei"/>
              </a:rPr>
              <a:t>发布第一版 </a:t>
            </a:r>
            <a:r>
              <a:rPr sz="1000" spc="-5" dirty="0">
                <a:solidFill>
                  <a:srgbClr val="534C47"/>
                </a:solidFill>
                <a:latin typeface="Microsoft YaHei"/>
                <a:cs typeface="Microsoft YaHei"/>
              </a:rPr>
              <a:t>1.6：</a:t>
            </a:r>
            <a:r>
              <a:rPr sz="1000" b="1" spc="-5" dirty="0">
                <a:solidFill>
                  <a:srgbClr val="D2340F"/>
                </a:solidFill>
                <a:latin typeface="Microsoft YaHei"/>
                <a:cs typeface="Microsoft YaHei"/>
              </a:rPr>
              <a:t>apex.oracle.com </a:t>
            </a:r>
            <a:r>
              <a:rPr sz="1000" b="1" spc="-285" dirty="0">
                <a:solidFill>
                  <a:srgbClr val="D2340F"/>
                </a:solidFill>
                <a:latin typeface="Microsoft YaHei"/>
                <a:cs typeface="Microsoft YaHei"/>
              </a:rPr>
              <a:t> </a:t>
            </a:r>
            <a:r>
              <a:rPr sz="1000" b="1" dirty="0">
                <a:solidFill>
                  <a:srgbClr val="D2340F"/>
                </a:solidFill>
                <a:latin typeface="Microsoft YaHei"/>
                <a:cs typeface="Microsoft YaHei"/>
              </a:rPr>
              <a:t>发布免费托管服务</a:t>
            </a:r>
            <a:endParaRPr sz="1000" dirty="0">
              <a:latin typeface="Microsoft YaHei"/>
              <a:cs typeface="Microsoft YaHei"/>
            </a:endParaRPr>
          </a:p>
        </p:txBody>
      </p:sp>
      <p:sp>
        <p:nvSpPr>
          <p:cNvPr id="10" name="object 10">
            <a:extLst>
              <a:ext uri="{FF2B5EF4-FFF2-40B4-BE49-F238E27FC236}">
                <a16:creationId xmlns:a16="http://schemas.microsoft.com/office/drawing/2014/main" id="{5DCB2326-9F74-4704-9FFB-100CF9E50810}"/>
              </a:ext>
            </a:extLst>
          </p:cNvPr>
          <p:cNvSpPr/>
          <p:nvPr/>
        </p:nvSpPr>
        <p:spPr>
          <a:xfrm>
            <a:off x="329957" y="2396970"/>
            <a:ext cx="601980" cy="601980"/>
          </a:xfrm>
          <a:custGeom>
            <a:avLst/>
            <a:gdLst/>
            <a:ahLst/>
            <a:cxnLst/>
            <a:rect l="l" t="t" r="r" b="b"/>
            <a:pathLst>
              <a:path w="601980" h="601980">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1"/>
                </a:lnTo>
                <a:lnTo>
                  <a:pt x="586540" y="396062"/>
                </a:lnTo>
                <a:lnTo>
                  <a:pt x="597944" y="349755"/>
                </a:lnTo>
                <a:lnTo>
                  <a:pt x="601882" y="300941"/>
                </a:lnTo>
                <a:lnTo>
                  <a:pt x="597944" y="252127"/>
                </a:lnTo>
                <a:lnTo>
                  <a:pt x="586540"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a:extLst>
              <a:ext uri="{FF2B5EF4-FFF2-40B4-BE49-F238E27FC236}">
                <a16:creationId xmlns:a16="http://schemas.microsoft.com/office/drawing/2014/main" id="{F00394A2-9924-48F9-AC78-046365A05F57}"/>
              </a:ext>
            </a:extLst>
          </p:cNvPr>
          <p:cNvSpPr txBox="1"/>
          <p:nvPr/>
        </p:nvSpPr>
        <p:spPr>
          <a:xfrm>
            <a:off x="463417" y="2572005"/>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5</a:t>
            </a:r>
            <a:endParaRPr sz="1600">
              <a:latin typeface="Microsoft YaHei"/>
              <a:cs typeface="Microsoft YaHei"/>
            </a:endParaRPr>
          </a:p>
        </p:txBody>
      </p:sp>
      <p:grpSp>
        <p:nvGrpSpPr>
          <p:cNvPr id="12" name="object 12">
            <a:extLst>
              <a:ext uri="{FF2B5EF4-FFF2-40B4-BE49-F238E27FC236}">
                <a16:creationId xmlns:a16="http://schemas.microsoft.com/office/drawing/2014/main" id="{9CF39E13-5B1E-46CB-8F23-D697509FD3A6}"/>
              </a:ext>
            </a:extLst>
          </p:cNvPr>
          <p:cNvGrpSpPr/>
          <p:nvPr/>
        </p:nvGrpSpPr>
        <p:grpSpPr>
          <a:xfrm>
            <a:off x="1944614" y="1720400"/>
            <a:ext cx="1315334" cy="2647713"/>
            <a:chOff x="1965413" y="1788471"/>
            <a:chExt cx="1315334" cy="2647713"/>
          </a:xfrm>
        </p:grpSpPr>
        <p:sp>
          <p:nvSpPr>
            <p:cNvPr id="94" name="object 13">
              <a:extLst>
                <a:ext uri="{FF2B5EF4-FFF2-40B4-BE49-F238E27FC236}">
                  <a16:creationId xmlns:a16="http://schemas.microsoft.com/office/drawing/2014/main" id="{BE8E02B8-B0E5-4E3E-BF15-7B0A9DD95B30}"/>
                </a:ext>
              </a:extLst>
            </p:cNvPr>
            <p:cNvSpPr/>
            <p:nvPr/>
          </p:nvSpPr>
          <p:spPr>
            <a:xfrm>
              <a:off x="3280747" y="3848809"/>
              <a:ext cx="0" cy="587375"/>
            </a:xfrm>
            <a:custGeom>
              <a:avLst/>
              <a:gdLst/>
              <a:ahLst/>
              <a:cxnLst/>
              <a:rect l="l" t="t" r="r" b="b"/>
              <a:pathLst>
                <a:path h="587375">
                  <a:moveTo>
                    <a:pt x="0" y="0"/>
                  </a:moveTo>
                  <a:lnTo>
                    <a:pt x="1" y="587275"/>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5" name="object 14">
              <a:extLst>
                <a:ext uri="{FF2B5EF4-FFF2-40B4-BE49-F238E27FC236}">
                  <a16:creationId xmlns:a16="http://schemas.microsoft.com/office/drawing/2014/main" id="{CFE08183-CBCA-475C-B08C-B0A219AF2835}"/>
                </a:ext>
              </a:extLst>
            </p:cNvPr>
            <p:cNvSpPr/>
            <p:nvPr/>
          </p:nvSpPr>
          <p:spPr>
            <a:xfrm>
              <a:off x="2266355" y="2390353"/>
              <a:ext cx="0" cy="1861185"/>
            </a:xfrm>
            <a:custGeom>
              <a:avLst/>
              <a:gdLst/>
              <a:ahLst/>
              <a:cxnLst/>
              <a:rect l="l" t="t" r="r" b="b"/>
              <a:pathLst>
                <a:path h="1861185">
                  <a:moveTo>
                    <a:pt x="0" y="0"/>
                  </a:moveTo>
                  <a:lnTo>
                    <a:pt x="1" y="1860907"/>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6" name="object 15">
              <a:extLst>
                <a:ext uri="{FF2B5EF4-FFF2-40B4-BE49-F238E27FC236}">
                  <a16:creationId xmlns:a16="http://schemas.microsoft.com/office/drawing/2014/main" id="{D526A998-9F66-4B86-AA50-93B99078BEF1}"/>
                </a:ext>
              </a:extLst>
            </p:cNvPr>
            <p:cNvSpPr/>
            <p:nvPr/>
          </p:nvSpPr>
          <p:spPr>
            <a:xfrm>
              <a:off x="1965413" y="1788471"/>
              <a:ext cx="601980" cy="601980"/>
            </a:xfrm>
            <a:custGeom>
              <a:avLst/>
              <a:gdLst/>
              <a:ahLst/>
              <a:cxnLst/>
              <a:rect l="l" t="t" r="r" b="b"/>
              <a:pathLst>
                <a:path w="601980" h="601980">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1"/>
                  </a:lnTo>
                  <a:lnTo>
                    <a:pt x="586541" y="396062"/>
                  </a:lnTo>
                  <a:lnTo>
                    <a:pt x="597944" y="349755"/>
                  </a:lnTo>
                  <a:lnTo>
                    <a:pt x="601883" y="300941"/>
                  </a:lnTo>
                  <a:lnTo>
                    <a:pt x="597944" y="252127"/>
                  </a:lnTo>
                  <a:lnTo>
                    <a:pt x="586541"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6">
            <a:extLst>
              <a:ext uri="{FF2B5EF4-FFF2-40B4-BE49-F238E27FC236}">
                <a16:creationId xmlns:a16="http://schemas.microsoft.com/office/drawing/2014/main" id="{56F8E1FF-8E93-492B-92A2-6955F1276AA0}"/>
              </a:ext>
            </a:extLst>
          </p:cNvPr>
          <p:cNvSpPr txBox="1"/>
          <p:nvPr/>
        </p:nvSpPr>
        <p:spPr>
          <a:xfrm>
            <a:off x="2634207" y="1633220"/>
            <a:ext cx="787400"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dirty="0">
                <a:solidFill>
                  <a:srgbClr val="534C47"/>
                </a:solidFill>
                <a:latin typeface="Microsoft YaHei"/>
                <a:cs typeface="Microsoft YaHei"/>
              </a:rPr>
              <a:t>动画图形控件  PDF打印</a:t>
            </a:r>
            <a:endParaRPr sz="1000">
              <a:latin typeface="Microsoft YaHei"/>
              <a:cs typeface="Microsoft YaHei"/>
            </a:endParaRPr>
          </a:p>
          <a:p>
            <a:pPr marL="12700">
              <a:lnSpc>
                <a:spcPct val="100000"/>
              </a:lnSpc>
              <a:spcBef>
                <a:spcPts val="600"/>
              </a:spcBef>
            </a:pPr>
            <a:r>
              <a:rPr sz="1000" dirty="0">
                <a:solidFill>
                  <a:srgbClr val="534C47"/>
                </a:solidFill>
                <a:latin typeface="Microsoft YaHei"/>
                <a:cs typeface="Microsoft YaHei"/>
              </a:rPr>
              <a:t>表格控件</a:t>
            </a:r>
            <a:endParaRPr sz="1000">
              <a:latin typeface="Microsoft YaHei"/>
              <a:cs typeface="Microsoft YaHei"/>
            </a:endParaRPr>
          </a:p>
        </p:txBody>
      </p:sp>
      <p:sp>
        <p:nvSpPr>
          <p:cNvPr id="14" name="object 17">
            <a:extLst>
              <a:ext uri="{FF2B5EF4-FFF2-40B4-BE49-F238E27FC236}">
                <a16:creationId xmlns:a16="http://schemas.microsoft.com/office/drawing/2014/main" id="{06485016-5A5C-4DAF-86D6-EA9DF2B7292E}"/>
              </a:ext>
            </a:extLst>
          </p:cNvPr>
          <p:cNvSpPr txBox="1"/>
          <p:nvPr/>
        </p:nvSpPr>
        <p:spPr>
          <a:xfrm>
            <a:off x="2078075" y="1895349"/>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3</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0</a:t>
            </a:r>
            <a:endParaRPr sz="1600">
              <a:latin typeface="Microsoft YaHei"/>
              <a:cs typeface="Microsoft YaHei"/>
            </a:endParaRPr>
          </a:p>
        </p:txBody>
      </p:sp>
      <p:grpSp>
        <p:nvGrpSpPr>
          <p:cNvPr id="15" name="object 18">
            <a:extLst>
              <a:ext uri="{FF2B5EF4-FFF2-40B4-BE49-F238E27FC236}">
                <a16:creationId xmlns:a16="http://schemas.microsoft.com/office/drawing/2014/main" id="{32A7226B-7CFF-4890-AB18-0C07049DDF52}"/>
              </a:ext>
            </a:extLst>
          </p:cNvPr>
          <p:cNvGrpSpPr/>
          <p:nvPr/>
        </p:nvGrpSpPr>
        <p:grpSpPr>
          <a:xfrm>
            <a:off x="2531193" y="2764321"/>
            <a:ext cx="443230" cy="1453403"/>
            <a:chOff x="2551992" y="2832392"/>
            <a:chExt cx="443230" cy="1453403"/>
          </a:xfrm>
        </p:grpSpPr>
        <p:sp>
          <p:nvSpPr>
            <p:cNvPr id="92" name="object 19">
              <a:extLst>
                <a:ext uri="{FF2B5EF4-FFF2-40B4-BE49-F238E27FC236}">
                  <a16:creationId xmlns:a16="http://schemas.microsoft.com/office/drawing/2014/main" id="{BE043C16-33B4-4E20-AE62-92EF158AD6E7}"/>
                </a:ext>
              </a:extLst>
            </p:cNvPr>
            <p:cNvSpPr/>
            <p:nvPr/>
          </p:nvSpPr>
          <p:spPr>
            <a:xfrm>
              <a:off x="2773551" y="3275510"/>
              <a:ext cx="0" cy="1010285"/>
            </a:xfrm>
            <a:custGeom>
              <a:avLst/>
              <a:gdLst/>
              <a:ahLst/>
              <a:cxnLst/>
              <a:rect l="l" t="t" r="r" b="b"/>
              <a:pathLst>
                <a:path h="1010285">
                  <a:moveTo>
                    <a:pt x="0" y="0"/>
                  </a:moveTo>
                  <a:lnTo>
                    <a:pt x="1" y="1009757"/>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3" name="object 20">
              <a:extLst>
                <a:ext uri="{FF2B5EF4-FFF2-40B4-BE49-F238E27FC236}">
                  <a16:creationId xmlns:a16="http://schemas.microsoft.com/office/drawing/2014/main" id="{7C672F3A-DFE0-44C1-B693-53397D09A949}"/>
                </a:ext>
              </a:extLst>
            </p:cNvPr>
            <p:cNvSpPr/>
            <p:nvPr/>
          </p:nvSpPr>
          <p:spPr>
            <a:xfrm>
              <a:off x="2551992" y="2832392"/>
              <a:ext cx="443230" cy="443230"/>
            </a:xfrm>
            <a:custGeom>
              <a:avLst/>
              <a:gdLst/>
              <a:ahLst/>
              <a:cxnLst/>
              <a:rect l="l" t="t" r="r" b="b"/>
              <a:pathLst>
                <a:path w="443230" h="443229">
                  <a:moveTo>
                    <a:pt x="221559" y="0"/>
                  </a:moveTo>
                  <a:lnTo>
                    <a:pt x="176907" y="4501"/>
                  </a:lnTo>
                  <a:lnTo>
                    <a:pt x="135318" y="17411"/>
                  </a:lnTo>
                  <a:lnTo>
                    <a:pt x="97683" y="37838"/>
                  </a:lnTo>
                  <a:lnTo>
                    <a:pt x="64893" y="64892"/>
                  </a:lnTo>
                  <a:lnTo>
                    <a:pt x="37838" y="97682"/>
                  </a:lnTo>
                  <a:lnTo>
                    <a:pt x="17411" y="135317"/>
                  </a:lnTo>
                  <a:lnTo>
                    <a:pt x="4501" y="176907"/>
                  </a:lnTo>
                  <a:lnTo>
                    <a:pt x="0" y="221559"/>
                  </a:lnTo>
                  <a:lnTo>
                    <a:pt x="4501" y="266210"/>
                  </a:lnTo>
                  <a:lnTo>
                    <a:pt x="17411" y="307799"/>
                  </a:lnTo>
                  <a:lnTo>
                    <a:pt x="37838" y="345434"/>
                  </a:lnTo>
                  <a:lnTo>
                    <a:pt x="64893" y="378224"/>
                  </a:lnTo>
                  <a:lnTo>
                    <a:pt x="97683" y="405279"/>
                  </a:lnTo>
                  <a:lnTo>
                    <a:pt x="135318" y="425706"/>
                  </a:lnTo>
                  <a:lnTo>
                    <a:pt x="176907" y="438616"/>
                  </a:lnTo>
                  <a:lnTo>
                    <a:pt x="221559" y="443118"/>
                  </a:lnTo>
                  <a:lnTo>
                    <a:pt x="266211" y="438616"/>
                  </a:lnTo>
                  <a:lnTo>
                    <a:pt x="307800" y="425706"/>
                  </a:lnTo>
                  <a:lnTo>
                    <a:pt x="345435" y="405279"/>
                  </a:lnTo>
                  <a:lnTo>
                    <a:pt x="378225" y="378224"/>
                  </a:lnTo>
                  <a:lnTo>
                    <a:pt x="405279" y="345434"/>
                  </a:lnTo>
                  <a:lnTo>
                    <a:pt x="425707" y="307799"/>
                  </a:lnTo>
                  <a:lnTo>
                    <a:pt x="438616" y="266210"/>
                  </a:lnTo>
                  <a:lnTo>
                    <a:pt x="443118" y="221559"/>
                  </a:lnTo>
                  <a:lnTo>
                    <a:pt x="438616" y="176907"/>
                  </a:lnTo>
                  <a:lnTo>
                    <a:pt x="425707" y="135317"/>
                  </a:lnTo>
                  <a:lnTo>
                    <a:pt x="405279" y="97682"/>
                  </a:lnTo>
                  <a:lnTo>
                    <a:pt x="378225" y="64892"/>
                  </a:lnTo>
                  <a:lnTo>
                    <a:pt x="345435" y="37838"/>
                  </a:lnTo>
                  <a:lnTo>
                    <a:pt x="307800" y="17411"/>
                  </a:lnTo>
                  <a:lnTo>
                    <a:pt x="266211"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21">
            <a:extLst>
              <a:ext uri="{FF2B5EF4-FFF2-40B4-BE49-F238E27FC236}">
                <a16:creationId xmlns:a16="http://schemas.microsoft.com/office/drawing/2014/main" id="{30B29B19-188D-4B7C-A9CF-8EF113B1D9DB}"/>
              </a:ext>
            </a:extLst>
          </p:cNvPr>
          <p:cNvSpPr txBox="1"/>
          <p:nvPr/>
        </p:nvSpPr>
        <p:spPr>
          <a:xfrm>
            <a:off x="3048835" y="2888488"/>
            <a:ext cx="1106099" cy="18210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zh-CN" altLang="en-US" sz="1100" b="1" spc="-55" dirty="0">
                <a:solidFill>
                  <a:srgbClr val="D2340F"/>
                </a:solidFill>
                <a:latin typeface="Microsoft YaHei"/>
                <a:cs typeface="Microsoft YaHei"/>
              </a:rPr>
              <a:t>交互式</a:t>
            </a:r>
            <a:r>
              <a:rPr sz="1100" b="1" spc="-55" dirty="0" err="1">
                <a:solidFill>
                  <a:srgbClr val="D2340F"/>
                </a:solidFill>
                <a:latin typeface="Microsoft YaHei"/>
                <a:cs typeface="Microsoft YaHei"/>
              </a:rPr>
              <a:t>报表</a:t>
            </a:r>
            <a:r>
              <a:rPr sz="1100" b="1" spc="-50" dirty="0" err="1">
                <a:solidFill>
                  <a:srgbClr val="D2340F"/>
                </a:solidFill>
                <a:latin typeface="Microsoft YaHei"/>
                <a:cs typeface="Microsoft YaHei"/>
              </a:rPr>
              <a:t>（</a:t>
            </a:r>
            <a:r>
              <a:rPr sz="1100" b="1" spc="-20" dirty="0" err="1">
                <a:solidFill>
                  <a:srgbClr val="D2340F"/>
                </a:solidFill>
                <a:latin typeface="Microsoft YaHei"/>
                <a:cs typeface="Microsoft YaHei"/>
              </a:rPr>
              <a:t>I</a:t>
            </a:r>
            <a:r>
              <a:rPr sz="1100" b="1" spc="-35" dirty="0" err="1">
                <a:solidFill>
                  <a:srgbClr val="D2340F"/>
                </a:solidFill>
                <a:latin typeface="Microsoft YaHei"/>
                <a:cs typeface="Microsoft YaHei"/>
              </a:rPr>
              <a:t>R</a:t>
            </a:r>
            <a:r>
              <a:rPr sz="1100" b="1" dirty="0">
                <a:solidFill>
                  <a:srgbClr val="D2340F"/>
                </a:solidFill>
                <a:latin typeface="Microsoft YaHei"/>
                <a:cs typeface="Microsoft YaHei"/>
              </a:rPr>
              <a:t>）</a:t>
            </a:r>
            <a:endParaRPr sz="1100" dirty="0">
              <a:latin typeface="Microsoft YaHei"/>
              <a:cs typeface="Microsoft YaHei"/>
            </a:endParaRPr>
          </a:p>
        </p:txBody>
      </p:sp>
      <p:sp>
        <p:nvSpPr>
          <p:cNvPr id="17" name="object 22">
            <a:extLst>
              <a:ext uri="{FF2B5EF4-FFF2-40B4-BE49-F238E27FC236}">
                <a16:creationId xmlns:a16="http://schemas.microsoft.com/office/drawing/2014/main" id="{50E0EBF1-5A03-4460-AC7E-6320826C1A44}"/>
              </a:ext>
            </a:extLst>
          </p:cNvPr>
          <p:cNvSpPr txBox="1"/>
          <p:nvPr/>
        </p:nvSpPr>
        <p:spPr>
          <a:xfrm>
            <a:off x="2624992" y="2878837"/>
            <a:ext cx="25654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 dirty="0">
                <a:solidFill>
                  <a:srgbClr val="FCFBFA"/>
                </a:solidFill>
                <a:latin typeface="Microsoft YaHei"/>
                <a:cs typeface="Microsoft YaHei"/>
              </a:rPr>
              <a:t>3.</a:t>
            </a:r>
            <a:r>
              <a:rPr sz="1200" b="1" dirty="0">
                <a:solidFill>
                  <a:srgbClr val="FCFBFA"/>
                </a:solidFill>
                <a:latin typeface="Microsoft YaHei"/>
                <a:cs typeface="Microsoft YaHei"/>
              </a:rPr>
              <a:t>1</a:t>
            </a:r>
            <a:endParaRPr sz="1200">
              <a:latin typeface="Microsoft YaHei"/>
              <a:cs typeface="Microsoft YaHei"/>
            </a:endParaRPr>
          </a:p>
        </p:txBody>
      </p:sp>
      <p:sp>
        <p:nvSpPr>
          <p:cNvPr id="18" name="object 23">
            <a:extLst>
              <a:ext uri="{FF2B5EF4-FFF2-40B4-BE49-F238E27FC236}">
                <a16:creationId xmlns:a16="http://schemas.microsoft.com/office/drawing/2014/main" id="{B6F5D228-39E0-4EA2-A570-76AB267DB366}"/>
              </a:ext>
            </a:extLst>
          </p:cNvPr>
          <p:cNvSpPr/>
          <p:nvPr/>
        </p:nvSpPr>
        <p:spPr>
          <a:xfrm>
            <a:off x="3038391" y="3337620"/>
            <a:ext cx="443230" cy="443230"/>
          </a:xfrm>
          <a:custGeom>
            <a:avLst/>
            <a:gdLst/>
            <a:ahLst/>
            <a:cxnLst/>
            <a:rect l="l" t="t" r="r" b="b"/>
            <a:pathLst>
              <a:path w="443229" h="443229">
                <a:moveTo>
                  <a:pt x="221559" y="0"/>
                </a:moveTo>
                <a:lnTo>
                  <a:pt x="176907" y="4501"/>
                </a:lnTo>
                <a:lnTo>
                  <a:pt x="135318" y="17411"/>
                </a:lnTo>
                <a:lnTo>
                  <a:pt x="97683" y="37838"/>
                </a:lnTo>
                <a:lnTo>
                  <a:pt x="64893" y="64893"/>
                </a:lnTo>
                <a:lnTo>
                  <a:pt x="37838" y="97683"/>
                </a:lnTo>
                <a:lnTo>
                  <a:pt x="17411" y="135318"/>
                </a:lnTo>
                <a:lnTo>
                  <a:pt x="4501" y="176907"/>
                </a:lnTo>
                <a:lnTo>
                  <a:pt x="0" y="221559"/>
                </a:lnTo>
                <a:lnTo>
                  <a:pt x="4501" y="266210"/>
                </a:lnTo>
                <a:lnTo>
                  <a:pt x="17411" y="307799"/>
                </a:lnTo>
                <a:lnTo>
                  <a:pt x="37838" y="345434"/>
                </a:lnTo>
                <a:lnTo>
                  <a:pt x="64893" y="378224"/>
                </a:lnTo>
                <a:lnTo>
                  <a:pt x="97683" y="405279"/>
                </a:lnTo>
                <a:lnTo>
                  <a:pt x="135318" y="425706"/>
                </a:lnTo>
                <a:lnTo>
                  <a:pt x="176907" y="438616"/>
                </a:lnTo>
                <a:lnTo>
                  <a:pt x="221559" y="443118"/>
                </a:lnTo>
                <a:lnTo>
                  <a:pt x="266210" y="438616"/>
                </a:lnTo>
                <a:lnTo>
                  <a:pt x="307799" y="425706"/>
                </a:lnTo>
                <a:lnTo>
                  <a:pt x="345434" y="405279"/>
                </a:lnTo>
                <a:lnTo>
                  <a:pt x="378224" y="378224"/>
                </a:lnTo>
                <a:lnTo>
                  <a:pt x="405279" y="345434"/>
                </a:lnTo>
                <a:lnTo>
                  <a:pt x="425706" y="307799"/>
                </a:lnTo>
                <a:lnTo>
                  <a:pt x="438616" y="266210"/>
                </a:lnTo>
                <a:lnTo>
                  <a:pt x="443118" y="221559"/>
                </a:lnTo>
                <a:lnTo>
                  <a:pt x="438616" y="176907"/>
                </a:lnTo>
                <a:lnTo>
                  <a:pt x="425706" y="135318"/>
                </a:lnTo>
                <a:lnTo>
                  <a:pt x="405279" y="97683"/>
                </a:lnTo>
                <a:lnTo>
                  <a:pt x="378224" y="64893"/>
                </a:lnTo>
                <a:lnTo>
                  <a:pt x="345434" y="37838"/>
                </a:lnTo>
                <a:lnTo>
                  <a:pt x="307799" y="17411"/>
                </a:lnTo>
                <a:lnTo>
                  <a:pt x="266210"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24">
            <a:extLst>
              <a:ext uri="{FF2B5EF4-FFF2-40B4-BE49-F238E27FC236}">
                <a16:creationId xmlns:a16="http://schemas.microsoft.com/office/drawing/2014/main" id="{D486922D-C252-4DC4-AA5C-5471140FCAC3}"/>
              </a:ext>
            </a:extLst>
          </p:cNvPr>
          <p:cNvSpPr txBox="1"/>
          <p:nvPr/>
        </p:nvSpPr>
        <p:spPr>
          <a:xfrm>
            <a:off x="3132188" y="3457957"/>
            <a:ext cx="174117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tabLst>
                <a:tab pos="435609" algn="l"/>
              </a:tabLst>
            </a:pPr>
            <a:r>
              <a:rPr sz="1800" b="1" spc="-7" baseline="2314" dirty="0">
                <a:solidFill>
                  <a:srgbClr val="FCFBFA"/>
                </a:solidFill>
                <a:latin typeface="Microsoft YaHei"/>
                <a:cs typeface="Microsoft YaHei"/>
              </a:rPr>
              <a:t>3.2	</a:t>
            </a:r>
            <a:r>
              <a:rPr sz="1000" spc="-5" dirty="0">
                <a:solidFill>
                  <a:srgbClr val="534C47"/>
                </a:solidFill>
                <a:latin typeface="Microsoft YaHei"/>
                <a:cs typeface="Microsoft YaHei"/>
              </a:rPr>
              <a:t>Oracle</a:t>
            </a:r>
            <a:r>
              <a:rPr sz="1000" spc="-40" dirty="0">
                <a:solidFill>
                  <a:srgbClr val="534C47"/>
                </a:solidFill>
                <a:latin typeface="Microsoft YaHei"/>
                <a:cs typeface="Microsoft YaHei"/>
              </a:rPr>
              <a:t> </a:t>
            </a:r>
            <a:r>
              <a:rPr sz="1000" dirty="0">
                <a:solidFill>
                  <a:srgbClr val="534C47"/>
                </a:solidFill>
                <a:latin typeface="Microsoft YaHei"/>
                <a:cs typeface="Microsoft YaHei"/>
              </a:rPr>
              <a:t>Form</a:t>
            </a:r>
            <a:r>
              <a:rPr sz="1000" spc="-25" dirty="0">
                <a:solidFill>
                  <a:srgbClr val="534C47"/>
                </a:solidFill>
                <a:latin typeface="Microsoft YaHei"/>
                <a:cs typeface="Microsoft YaHei"/>
              </a:rPr>
              <a:t> </a:t>
            </a:r>
            <a:r>
              <a:rPr sz="1000" dirty="0">
                <a:solidFill>
                  <a:srgbClr val="534C47"/>
                </a:solidFill>
                <a:latin typeface="Microsoft YaHei"/>
                <a:cs typeface="Microsoft YaHei"/>
              </a:rPr>
              <a:t>迁移向导</a:t>
            </a:r>
            <a:endParaRPr sz="1000">
              <a:latin typeface="Microsoft YaHei"/>
              <a:cs typeface="Microsoft YaHei"/>
            </a:endParaRPr>
          </a:p>
        </p:txBody>
      </p:sp>
      <p:sp>
        <p:nvSpPr>
          <p:cNvPr id="20" name="object 25">
            <a:extLst>
              <a:ext uri="{FF2B5EF4-FFF2-40B4-BE49-F238E27FC236}">
                <a16:creationId xmlns:a16="http://schemas.microsoft.com/office/drawing/2014/main" id="{FDEDCD5A-BE37-46AB-9175-078E385D642A}"/>
              </a:ext>
            </a:extLst>
          </p:cNvPr>
          <p:cNvSpPr/>
          <p:nvPr/>
        </p:nvSpPr>
        <p:spPr>
          <a:xfrm>
            <a:off x="633017" y="4892530"/>
            <a:ext cx="601980" cy="601980"/>
          </a:xfrm>
          <a:custGeom>
            <a:avLst/>
            <a:gdLst/>
            <a:ahLst/>
            <a:cxnLst/>
            <a:rect l="l" t="t" r="r" b="b"/>
            <a:pathLst>
              <a:path w="601980" h="601979">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9"/>
                </a:lnTo>
                <a:lnTo>
                  <a:pt x="123209" y="543818"/>
                </a:lnTo>
                <a:lnTo>
                  <a:pt x="162641" y="568292"/>
                </a:lnTo>
                <a:lnTo>
                  <a:pt x="205820" y="586541"/>
                </a:lnTo>
                <a:lnTo>
                  <a:pt x="252127" y="597944"/>
                </a:lnTo>
                <a:lnTo>
                  <a:pt x="300941" y="601883"/>
                </a:lnTo>
                <a:lnTo>
                  <a:pt x="349755" y="597944"/>
                </a:lnTo>
                <a:lnTo>
                  <a:pt x="396062" y="586541"/>
                </a:lnTo>
                <a:lnTo>
                  <a:pt x="439241" y="568292"/>
                </a:lnTo>
                <a:lnTo>
                  <a:pt x="478673" y="543818"/>
                </a:lnTo>
                <a:lnTo>
                  <a:pt x="513739" y="513739"/>
                </a:lnTo>
                <a:lnTo>
                  <a:pt x="543818" y="478673"/>
                </a:lnTo>
                <a:lnTo>
                  <a:pt x="568292" y="439241"/>
                </a:lnTo>
                <a:lnTo>
                  <a:pt x="586540" y="396062"/>
                </a:lnTo>
                <a:lnTo>
                  <a:pt x="597944" y="349755"/>
                </a:lnTo>
                <a:lnTo>
                  <a:pt x="601883" y="300941"/>
                </a:lnTo>
                <a:lnTo>
                  <a:pt x="597944" y="252127"/>
                </a:lnTo>
                <a:lnTo>
                  <a:pt x="586540"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6">
            <a:extLst>
              <a:ext uri="{FF2B5EF4-FFF2-40B4-BE49-F238E27FC236}">
                <a16:creationId xmlns:a16="http://schemas.microsoft.com/office/drawing/2014/main" id="{18D4384C-DE51-464E-9CC8-BF369F7BF9D4}"/>
              </a:ext>
            </a:extLst>
          </p:cNvPr>
          <p:cNvSpPr txBox="1"/>
          <p:nvPr/>
        </p:nvSpPr>
        <p:spPr>
          <a:xfrm>
            <a:off x="769652" y="5068317"/>
            <a:ext cx="32893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x</a:t>
            </a:r>
            <a:endParaRPr sz="1600">
              <a:latin typeface="Microsoft YaHei"/>
              <a:cs typeface="Microsoft YaHei"/>
            </a:endParaRPr>
          </a:p>
        </p:txBody>
      </p:sp>
      <p:grpSp>
        <p:nvGrpSpPr>
          <p:cNvPr id="22" name="object 27">
            <a:extLst>
              <a:ext uri="{FF2B5EF4-FFF2-40B4-BE49-F238E27FC236}">
                <a16:creationId xmlns:a16="http://schemas.microsoft.com/office/drawing/2014/main" id="{FDC924B1-A250-475B-92E7-12F710FE5ED0}"/>
              </a:ext>
            </a:extLst>
          </p:cNvPr>
          <p:cNvGrpSpPr/>
          <p:nvPr/>
        </p:nvGrpSpPr>
        <p:grpSpPr>
          <a:xfrm>
            <a:off x="933959" y="4377015"/>
            <a:ext cx="2981081" cy="1831124"/>
            <a:chOff x="954758" y="4445086"/>
            <a:chExt cx="2981081" cy="1831124"/>
          </a:xfrm>
        </p:grpSpPr>
        <p:sp>
          <p:nvSpPr>
            <p:cNvPr id="89" name="object 28">
              <a:extLst>
                <a:ext uri="{FF2B5EF4-FFF2-40B4-BE49-F238E27FC236}">
                  <a16:creationId xmlns:a16="http://schemas.microsoft.com/office/drawing/2014/main" id="{783C4364-EAA1-4743-B8AE-D925756753D6}"/>
                </a:ext>
              </a:extLst>
            </p:cNvPr>
            <p:cNvSpPr/>
            <p:nvPr/>
          </p:nvSpPr>
          <p:spPr>
            <a:xfrm>
              <a:off x="2740769" y="4445086"/>
              <a:ext cx="1195070" cy="1229360"/>
            </a:xfrm>
            <a:custGeom>
              <a:avLst/>
              <a:gdLst/>
              <a:ahLst/>
              <a:cxnLst/>
              <a:rect l="l" t="t" r="r" b="b"/>
              <a:pathLst>
                <a:path w="1195070" h="1229360">
                  <a:moveTo>
                    <a:pt x="1194991" y="0"/>
                  </a:moveTo>
                  <a:lnTo>
                    <a:pt x="1194991" y="684239"/>
                  </a:lnTo>
                  <a:lnTo>
                    <a:pt x="0" y="684239"/>
                  </a:lnTo>
                  <a:lnTo>
                    <a:pt x="0" y="1229143"/>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0" name="object 29">
              <a:extLst>
                <a:ext uri="{FF2B5EF4-FFF2-40B4-BE49-F238E27FC236}">
                  <a16:creationId xmlns:a16="http://schemas.microsoft.com/office/drawing/2014/main" id="{6D70275C-B79A-4713-9277-4493F10C366E}"/>
                </a:ext>
              </a:extLst>
            </p:cNvPr>
            <p:cNvSpPr/>
            <p:nvPr/>
          </p:nvSpPr>
          <p:spPr>
            <a:xfrm>
              <a:off x="2437569" y="5674230"/>
              <a:ext cx="601980" cy="601980"/>
            </a:xfrm>
            <a:custGeom>
              <a:avLst/>
              <a:gdLst/>
              <a:ahLst/>
              <a:cxnLst/>
              <a:rect l="l" t="t" r="r" b="b"/>
              <a:pathLst>
                <a:path w="601980" h="601979">
                  <a:moveTo>
                    <a:pt x="300940" y="0"/>
                  </a:moveTo>
                  <a:lnTo>
                    <a:pt x="252126" y="3938"/>
                  </a:lnTo>
                  <a:lnTo>
                    <a:pt x="205819" y="15342"/>
                  </a:lnTo>
                  <a:lnTo>
                    <a:pt x="162640" y="33590"/>
                  </a:lnTo>
                  <a:lnTo>
                    <a:pt x="123208"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9"/>
                  </a:lnTo>
                  <a:lnTo>
                    <a:pt x="123208" y="543818"/>
                  </a:lnTo>
                  <a:lnTo>
                    <a:pt x="162640" y="568292"/>
                  </a:lnTo>
                  <a:lnTo>
                    <a:pt x="205819" y="586540"/>
                  </a:lnTo>
                  <a:lnTo>
                    <a:pt x="252126" y="597944"/>
                  </a:lnTo>
                  <a:lnTo>
                    <a:pt x="300940" y="601882"/>
                  </a:lnTo>
                  <a:lnTo>
                    <a:pt x="349754" y="597944"/>
                  </a:lnTo>
                  <a:lnTo>
                    <a:pt x="396061" y="586540"/>
                  </a:lnTo>
                  <a:lnTo>
                    <a:pt x="439240" y="568292"/>
                  </a:lnTo>
                  <a:lnTo>
                    <a:pt x="478673" y="543818"/>
                  </a:lnTo>
                  <a:lnTo>
                    <a:pt x="513738" y="513739"/>
                  </a:lnTo>
                  <a:lnTo>
                    <a:pt x="543818" y="478673"/>
                  </a:lnTo>
                  <a:lnTo>
                    <a:pt x="568291" y="439241"/>
                  </a:lnTo>
                  <a:lnTo>
                    <a:pt x="586540" y="396062"/>
                  </a:lnTo>
                  <a:lnTo>
                    <a:pt x="597943" y="349755"/>
                  </a:lnTo>
                  <a:lnTo>
                    <a:pt x="601882" y="300941"/>
                  </a:lnTo>
                  <a:lnTo>
                    <a:pt x="597943" y="252127"/>
                  </a:lnTo>
                  <a:lnTo>
                    <a:pt x="586540" y="205820"/>
                  </a:lnTo>
                  <a:lnTo>
                    <a:pt x="568291" y="162641"/>
                  </a:lnTo>
                  <a:lnTo>
                    <a:pt x="543818" y="123209"/>
                  </a:lnTo>
                  <a:lnTo>
                    <a:pt x="513738" y="88143"/>
                  </a:lnTo>
                  <a:lnTo>
                    <a:pt x="478673" y="58064"/>
                  </a:lnTo>
                  <a:lnTo>
                    <a:pt x="439240" y="33590"/>
                  </a:lnTo>
                  <a:lnTo>
                    <a:pt x="396061" y="15342"/>
                  </a:lnTo>
                  <a:lnTo>
                    <a:pt x="349754" y="3938"/>
                  </a:lnTo>
                  <a:lnTo>
                    <a:pt x="300940"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1" name="object 30">
              <a:extLst>
                <a:ext uri="{FF2B5EF4-FFF2-40B4-BE49-F238E27FC236}">
                  <a16:creationId xmlns:a16="http://schemas.microsoft.com/office/drawing/2014/main" id="{FF30CCD4-49EA-4E3C-AD87-F3F4717C1383}"/>
                </a:ext>
              </a:extLst>
            </p:cNvPr>
            <p:cNvSpPr/>
            <p:nvPr/>
          </p:nvSpPr>
          <p:spPr>
            <a:xfrm>
              <a:off x="954758" y="4638913"/>
              <a:ext cx="635" cy="321945"/>
            </a:xfrm>
            <a:custGeom>
              <a:avLst/>
              <a:gdLst/>
              <a:ahLst/>
              <a:cxnLst/>
              <a:rect l="l" t="t" r="r" b="b"/>
              <a:pathLst>
                <a:path w="634" h="321945">
                  <a:moveTo>
                    <a:pt x="67" y="0"/>
                  </a:moveTo>
                  <a:lnTo>
                    <a:pt x="0" y="321687"/>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3" name="object 31">
            <a:extLst>
              <a:ext uri="{FF2B5EF4-FFF2-40B4-BE49-F238E27FC236}">
                <a16:creationId xmlns:a16="http://schemas.microsoft.com/office/drawing/2014/main" id="{E2AC493A-AD27-4E64-98BC-5398536FFF12}"/>
              </a:ext>
            </a:extLst>
          </p:cNvPr>
          <p:cNvSpPr txBox="1"/>
          <p:nvPr/>
        </p:nvSpPr>
        <p:spPr>
          <a:xfrm>
            <a:off x="1298338" y="4928108"/>
            <a:ext cx="1052830" cy="4826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spc="-5" dirty="0">
                <a:solidFill>
                  <a:srgbClr val="534C47"/>
                </a:solidFill>
                <a:latin typeface="Microsoft YaHei"/>
                <a:cs typeface="Microsoft YaHei"/>
              </a:rPr>
              <a:t>SQL</a:t>
            </a:r>
            <a:r>
              <a:rPr sz="1000" spc="-45" dirty="0">
                <a:solidFill>
                  <a:srgbClr val="534C47"/>
                </a:solidFill>
                <a:latin typeface="Microsoft YaHei"/>
                <a:cs typeface="Microsoft YaHei"/>
              </a:rPr>
              <a:t> </a:t>
            </a:r>
            <a:r>
              <a:rPr sz="1000" dirty="0">
                <a:solidFill>
                  <a:srgbClr val="534C47"/>
                </a:solidFill>
                <a:latin typeface="Microsoft YaHei"/>
                <a:cs typeface="Microsoft YaHei"/>
              </a:rPr>
              <a:t>工作室</a:t>
            </a:r>
            <a:endParaRPr sz="1000">
              <a:latin typeface="Microsoft YaHei"/>
              <a:cs typeface="Microsoft YaHei"/>
            </a:endParaRPr>
          </a:p>
          <a:p>
            <a:pPr marL="12700">
              <a:lnSpc>
                <a:spcPct val="100000"/>
              </a:lnSpc>
              <a:spcBef>
                <a:spcPts val="600"/>
              </a:spcBef>
            </a:pPr>
            <a:r>
              <a:rPr sz="1000" b="1" spc="-5" dirty="0">
                <a:solidFill>
                  <a:srgbClr val="D2340F"/>
                </a:solidFill>
                <a:latin typeface="Microsoft YaHei"/>
                <a:cs typeface="Microsoft YaHei"/>
              </a:rPr>
              <a:t>Oracle</a:t>
            </a:r>
            <a:r>
              <a:rPr sz="1000" b="1" spc="-35" dirty="0">
                <a:solidFill>
                  <a:srgbClr val="D2340F"/>
                </a:solidFill>
                <a:latin typeface="Microsoft YaHei"/>
                <a:cs typeface="Microsoft YaHei"/>
              </a:rPr>
              <a:t> </a:t>
            </a:r>
            <a:r>
              <a:rPr sz="1000" b="1" spc="-5" dirty="0">
                <a:solidFill>
                  <a:srgbClr val="D2340F"/>
                </a:solidFill>
                <a:latin typeface="Microsoft YaHei"/>
                <a:cs typeface="Microsoft YaHei"/>
              </a:rPr>
              <a:t>XE</a:t>
            </a:r>
            <a:r>
              <a:rPr sz="1000" b="1" spc="-30" dirty="0">
                <a:solidFill>
                  <a:srgbClr val="D2340F"/>
                </a:solidFill>
                <a:latin typeface="Microsoft YaHei"/>
                <a:cs typeface="Microsoft YaHei"/>
              </a:rPr>
              <a:t> </a:t>
            </a:r>
            <a:r>
              <a:rPr sz="1000" b="1" dirty="0">
                <a:solidFill>
                  <a:srgbClr val="D2340F"/>
                </a:solidFill>
                <a:latin typeface="Microsoft YaHei"/>
                <a:cs typeface="Microsoft YaHei"/>
              </a:rPr>
              <a:t>数据库</a:t>
            </a:r>
            <a:endParaRPr sz="1000">
              <a:latin typeface="Microsoft YaHei"/>
              <a:cs typeface="Microsoft YaHei"/>
            </a:endParaRPr>
          </a:p>
        </p:txBody>
      </p:sp>
      <p:sp>
        <p:nvSpPr>
          <p:cNvPr id="24" name="object 32">
            <a:extLst>
              <a:ext uri="{FF2B5EF4-FFF2-40B4-BE49-F238E27FC236}">
                <a16:creationId xmlns:a16="http://schemas.microsoft.com/office/drawing/2014/main" id="{8B91E060-2967-42C6-98E1-9C029D8DDD2F}"/>
              </a:ext>
            </a:extLst>
          </p:cNvPr>
          <p:cNvSpPr txBox="1"/>
          <p:nvPr/>
        </p:nvSpPr>
        <p:spPr>
          <a:xfrm>
            <a:off x="2550229" y="5781549"/>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4</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0</a:t>
            </a:r>
            <a:endParaRPr sz="1600">
              <a:latin typeface="Microsoft YaHei"/>
              <a:cs typeface="Microsoft YaHei"/>
            </a:endParaRPr>
          </a:p>
        </p:txBody>
      </p:sp>
      <p:sp>
        <p:nvSpPr>
          <p:cNvPr id="25" name="object 33">
            <a:extLst>
              <a:ext uri="{FF2B5EF4-FFF2-40B4-BE49-F238E27FC236}">
                <a16:creationId xmlns:a16="http://schemas.microsoft.com/office/drawing/2014/main" id="{DDE4D583-38FD-4749-84F0-6386803275CF}"/>
              </a:ext>
            </a:extLst>
          </p:cNvPr>
          <p:cNvSpPr txBox="1"/>
          <p:nvPr/>
        </p:nvSpPr>
        <p:spPr>
          <a:xfrm>
            <a:off x="3100848" y="5519420"/>
            <a:ext cx="787400" cy="7112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dirty="0">
                <a:solidFill>
                  <a:srgbClr val="534C47"/>
                </a:solidFill>
                <a:latin typeface="Microsoft YaHei"/>
                <a:cs typeface="Microsoft YaHei"/>
              </a:rPr>
              <a:t>网页表格插件</a:t>
            </a:r>
            <a:endParaRPr sz="1000">
              <a:latin typeface="Microsoft YaHei"/>
              <a:cs typeface="Microsoft YaHei"/>
            </a:endParaRPr>
          </a:p>
          <a:p>
            <a:pPr marL="12700">
              <a:lnSpc>
                <a:spcPct val="100000"/>
              </a:lnSpc>
              <a:spcBef>
                <a:spcPts val="600"/>
              </a:spcBef>
            </a:pPr>
            <a:r>
              <a:rPr sz="1000" b="1" dirty="0">
                <a:solidFill>
                  <a:srgbClr val="D2340F"/>
                </a:solidFill>
                <a:latin typeface="Microsoft YaHei"/>
                <a:cs typeface="Microsoft YaHei"/>
              </a:rPr>
              <a:t>动态行为</a:t>
            </a:r>
            <a:endParaRPr sz="1000">
              <a:latin typeface="Microsoft YaHei"/>
              <a:cs typeface="Microsoft YaHei"/>
            </a:endParaRPr>
          </a:p>
          <a:p>
            <a:pPr marL="12700">
              <a:lnSpc>
                <a:spcPct val="100000"/>
              </a:lnSpc>
              <a:spcBef>
                <a:spcPts val="600"/>
              </a:spcBef>
            </a:pPr>
            <a:r>
              <a:rPr sz="1000" dirty="0">
                <a:solidFill>
                  <a:srgbClr val="534C47"/>
                </a:solidFill>
                <a:latin typeface="Microsoft YaHei"/>
                <a:cs typeface="Microsoft YaHei"/>
              </a:rPr>
              <a:t>团队开发协作</a:t>
            </a:r>
            <a:endParaRPr sz="1000">
              <a:latin typeface="Microsoft YaHei"/>
              <a:cs typeface="Microsoft YaHei"/>
            </a:endParaRPr>
          </a:p>
        </p:txBody>
      </p:sp>
      <p:sp>
        <p:nvSpPr>
          <p:cNvPr id="26" name="object 34">
            <a:extLst>
              <a:ext uri="{FF2B5EF4-FFF2-40B4-BE49-F238E27FC236}">
                <a16:creationId xmlns:a16="http://schemas.microsoft.com/office/drawing/2014/main" id="{7316F57D-6BF2-40DE-B553-8D45B07AD778}"/>
              </a:ext>
            </a:extLst>
          </p:cNvPr>
          <p:cNvSpPr/>
          <p:nvPr/>
        </p:nvSpPr>
        <p:spPr>
          <a:xfrm>
            <a:off x="4267041" y="5533618"/>
            <a:ext cx="443230" cy="443230"/>
          </a:xfrm>
          <a:custGeom>
            <a:avLst/>
            <a:gdLst/>
            <a:ahLst/>
            <a:cxnLst/>
            <a:rect l="l" t="t" r="r" b="b"/>
            <a:pathLst>
              <a:path w="443229" h="443229">
                <a:moveTo>
                  <a:pt x="221559" y="0"/>
                </a:moveTo>
                <a:lnTo>
                  <a:pt x="176907" y="4501"/>
                </a:lnTo>
                <a:lnTo>
                  <a:pt x="135317" y="17411"/>
                </a:lnTo>
                <a:lnTo>
                  <a:pt x="97682" y="37838"/>
                </a:lnTo>
                <a:lnTo>
                  <a:pt x="64892" y="64893"/>
                </a:lnTo>
                <a:lnTo>
                  <a:pt x="37838" y="97683"/>
                </a:lnTo>
                <a:lnTo>
                  <a:pt x="17411" y="135318"/>
                </a:lnTo>
                <a:lnTo>
                  <a:pt x="4501" y="176907"/>
                </a:lnTo>
                <a:lnTo>
                  <a:pt x="0" y="221558"/>
                </a:lnTo>
                <a:lnTo>
                  <a:pt x="4501" y="266210"/>
                </a:lnTo>
                <a:lnTo>
                  <a:pt x="17411" y="307799"/>
                </a:lnTo>
                <a:lnTo>
                  <a:pt x="37838" y="345434"/>
                </a:lnTo>
                <a:lnTo>
                  <a:pt x="64892" y="378224"/>
                </a:lnTo>
                <a:lnTo>
                  <a:pt x="97682" y="405279"/>
                </a:lnTo>
                <a:lnTo>
                  <a:pt x="135317" y="425706"/>
                </a:lnTo>
                <a:lnTo>
                  <a:pt x="176907" y="438616"/>
                </a:lnTo>
                <a:lnTo>
                  <a:pt x="221559" y="443117"/>
                </a:lnTo>
                <a:lnTo>
                  <a:pt x="266210" y="438616"/>
                </a:lnTo>
                <a:lnTo>
                  <a:pt x="307799" y="425706"/>
                </a:lnTo>
                <a:lnTo>
                  <a:pt x="345434" y="405279"/>
                </a:lnTo>
                <a:lnTo>
                  <a:pt x="378224" y="378224"/>
                </a:lnTo>
                <a:lnTo>
                  <a:pt x="405279" y="345434"/>
                </a:lnTo>
                <a:lnTo>
                  <a:pt x="425706" y="307799"/>
                </a:lnTo>
                <a:lnTo>
                  <a:pt x="438616" y="266210"/>
                </a:lnTo>
                <a:lnTo>
                  <a:pt x="443118" y="221558"/>
                </a:lnTo>
                <a:lnTo>
                  <a:pt x="438616" y="176907"/>
                </a:lnTo>
                <a:lnTo>
                  <a:pt x="425706" y="135318"/>
                </a:lnTo>
                <a:lnTo>
                  <a:pt x="405279" y="97683"/>
                </a:lnTo>
                <a:lnTo>
                  <a:pt x="378224" y="64893"/>
                </a:lnTo>
                <a:lnTo>
                  <a:pt x="345434" y="37838"/>
                </a:lnTo>
                <a:lnTo>
                  <a:pt x="307799" y="17411"/>
                </a:lnTo>
                <a:lnTo>
                  <a:pt x="266210"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35">
            <a:extLst>
              <a:ext uri="{FF2B5EF4-FFF2-40B4-BE49-F238E27FC236}">
                <a16:creationId xmlns:a16="http://schemas.microsoft.com/office/drawing/2014/main" id="{441F5E88-CBFA-453E-9F67-08015EE84777}"/>
              </a:ext>
            </a:extLst>
          </p:cNvPr>
          <p:cNvSpPr txBox="1"/>
          <p:nvPr/>
        </p:nvSpPr>
        <p:spPr>
          <a:xfrm>
            <a:off x="4360838" y="5649469"/>
            <a:ext cx="25654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 dirty="0">
                <a:solidFill>
                  <a:srgbClr val="FCFBFA"/>
                </a:solidFill>
                <a:latin typeface="Microsoft YaHei"/>
                <a:cs typeface="Microsoft YaHei"/>
              </a:rPr>
              <a:t>4.</a:t>
            </a:r>
            <a:r>
              <a:rPr sz="1200" b="1" dirty="0">
                <a:solidFill>
                  <a:srgbClr val="FCFBFA"/>
                </a:solidFill>
                <a:latin typeface="Microsoft YaHei"/>
                <a:cs typeface="Microsoft YaHei"/>
              </a:rPr>
              <a:t>1</a:t>
            </a:r>
            <a:endParaRPr sz="1200">
              <a:latin typeface="Microsoft YaHei"/>
              <a:cs typeface="Microsoft YaHei"/>
            </a:endParaRPr>
          </a:p>
        </p:txBody>
      </p:sp>
      <p:grpSp>
        <p:nvGrpSpPr>
          <p:cNvPr id="28" name="object 36">
            <a:extLst>
              <a:ext uri="{FF2B5EF4-FFF2-40B4-BE49-F238E27FC236}">
                <a16:creationId xmlns:a16="http://schemas.microsoft.com/office/drawing/2014/main" id="{207F0F26-43D0-4B53-A596-75BC7AEB305C}"/>
              </a:ext>
            </a:extLst>
          </p:cNvPr>
          <p:cNvGrpSpPr/>
          <p:nvPr/>
        </p:nvGrpSpPr>
        <p:grpSpPr>
          <a:xfrm>
            <a:off x="4488600" y="4568916"/>
            <a:ext cx="788232" cy="965200"/>
            <a:chOff x="4509399" y="4636987"/>
            <a:chExt cx="788232" cy="965200"/>
          </a:xfrm>
        </p:grpSpPr>
        <p:sp>
          <p:nvSpPr>
            <p:cNvPr id="87" name="object 37">
              <a:extLst>
                <a:ext uri="{FF2B5EF4-FFF2-40B4-BE49-F238E27FC236}">
                  <a16:creationId xmlns:a16="http://schemas.microsoft.com/office/drawing/2014/main" id="{03B40881-C467-4E53-B292-7670ABB39320}"/>
                </a:ext>
              </a:extLst>
            </p:cNvPr>
            <p:cNvSpPr/>
            <p:nvPr/>
          </p:nvSpPr>
          <p:spPr>
            <a:xfrm>
              <a:off x="4509399" y="4636987"/>
              <a:ext cx="0" cy="965200"/>
            </a:xfrm>
            <a:custGeom>
              <a:avLst/>
              <a:gdLst/>
              <a:ahLst/>
              <a:cxnLst/>
              <a:rect l="l" t="t" r="r" b="b"/>
              <a:pathLst>
                <a:path h="965200">
                  <a:moveTo>
                    <a:pt x="0" y="0"/>
                  </a:moveTo>
                  <a:lnTo>
                    <a:pt x="1" y="964703"/>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8" name="object 38">
              <a:extLst>
                <a:ext uri="{FF2B5EF4-FFF2-40B4-BE49-F238E27FC236}">
                  <a16:creationId xmlns:a16="http://schemas.microsoft.com/office/drawing/2014/main" id="{CE4D511D-7139-4990-A940-6B7FEB83C01B}"/>
                </a:ext>
              </a:extLst>
            </p:cNvPr>
            <p:cNvSpPr/>
            <p:nvPr/>
          </p:nvSpPr>
          <p:spPr>
            <a:xfrm>
              <a:off x="4854401" y="4980288"/>
              <a:ext cx="443230" cy="443230"/>
            </a:xfrm>
            <a:custGeom>
              <a:avLst/>
              <a:gdLst/>
              <a:ahLst/>
              <a:cxnLst/>
              <a:rect l="l" t="t" r="r" b="b"/>
              <a:pathLst>
                <a:path w="443229" h="443229">
                  <a:moveTo>
                    <a:pt x="221559" y="0"/>
                  </a:moveTo>
                  <a:lnTo>
                    <a:pt x="176907" y="4501"/>
                  </a:lnTo>
                  <a:lnTo>
                    <a:pt x="135317" y="17411"/>
                  </a:lnTo>
                  <a:lnTo>
                    <a:pt x="97682" y="37838"/>
                  </a:lnTo>
                  <a:lnTo>
                    <a:pt x="64892" y="64892"/>
                  </a:lnTo>
                  <a:lnTo>
                    <a:pt x="37838" y="97682"/>
                  </a:lnTo>
                  <a:lnTo>
                    <a:pt x="17411" y="135317"/>
                  </a:lnTo>
                  <a:lnTo>
                    <a:pt x="4501" y="176906"/>
                  </a:lnTo>
                  <a:lnTo>
                    <a:pt x="0" y="221557"/>
                  </a:lnTo>
                  <a:lnTo>
                    <a:pt x="4501" y="266209"/>
                  </a:lnTo>
                  <a:lnTo>
                    <a:pt x="17411" y="307798"/>
                  </a:lnTo>
                  <a:lnTo>
                    <a:pt x="37838" y="345434"/>
                  </a:lnTo>
                  <a:lnTo>
                    <a:pt x="64892" y="378224"/>
                  </a:lnTo>
                  <a:lnTo>
                    <a:pt x="97682" y="405278"/>
                  </a:lnTo>
                  <a:lnTo>
                    <a:pt x="135317" y="425705"/>
                  </a:lnTo>
                  <a:lnTo>
                    <a:pt x="176907" y="438615"/>
                  </a:lnTo>
                  <a:lnTo>
                    <a:pt x="221559" y="443116"/>
                  </a:lnTo>
                  <a:lnTo>
                    <a:pt x="266210" y="438615"/>
                  </a:lnTo>
                  <a:lnTo>
                    <a:pt x="307799" y="425705"/>
                  </a:lnTo>
                  <a:lnTo>
                    <a:pt x="345434" y="405278"/>
                  </a:lnTo>
                  <a:lnTo>
                    <a:pt x="378224" y="378224"/>
                  </a:lnTo>
                  <a:lnTo>
                    <a:pt x="405279" y="345434"/>
                  </a:lnTo>
                  <a:lnTo>
                    <a:pt x="425706" y="307798"/>
                  </a:lnTo>
                  <a:lnTo>
                    <a:pt x="438616" y="266209"/>
                  </a:lnTo>
                  <a:lnTo>
                    <a:pt x="443118" y="221557"/>
                  </a:lnTo>
                  <a:lnTo>
                    <a:pt x="438616" y="176906"/>
                  </a:lnTo>
                  <a:lnTo>
                    <a:pt x="425706" y="135317"/>
                  </a:lnTo>
                  <a:lnTo>
                    <a:pt x="405279" y="97682"/>
                  </a:lnTo>
                  <a:lnTo>
                    <a:pt x="378224" y="64892"/>
                  </a:lnTo>
                  <a:lnTo>
                    <a:pt x="345434" y="37838"/>
                  </a:lnTo>
                  <a:lnTo>
                    <a:pt x="307799" y="17411"/>
                  </a:lnTo>
                  <a:lnTo>
                    <a:pt x="266210"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9" name="object 39">
            <a:extLst>
              <a:ext uri="{FF2B5EF4-FFF2-40B4-BE49-F238E27FC236}">
                <a16:creationId xmlns:a16="http://schemas.microsoft.com/office/drawing/2014/main" id="{386513DC-417B-41DE-A16C-14795433271A}"/>
              </a:ext>
            </a:extLst>
          </p:cNvPr>
          <p:cNvSpPr txBox="1"/>
          <p:nvPr/>
        </p:nvSpPr>
        <p:spPr>
          <a:xfrm>
            <a:off x="4767968" y="5479796"/>
            <a:ext cx="533400" cy="4826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dirty="0">
                <a:solidFill>
                  <a:srgbClr val="534C47"/>
                </a:solidFill>
                <a:latin typeface="Microsoft YaHei"/>
                <a:cs typeface="Microsoft YaHei"/>
              </a:rPr>
              <a:t>数据上传 错误处理</a:t>
            </a:r>
            <a:endParaRPr sz="1000">
              <a:latin typeface="Microsoft YaHei"/>
              <a:cs typeface="Microsoft YaHei"/>
            </a:endParaRPr>
          </a:p>
        </p:txBody>
      </p:sp>
      <p:sp>
        <p:nvSpPr>
          <p:cNvPr id="30" name="object 40">
            <a:extLst>
              <a:ext uri="{FF2B5EF4-FFF2-40B4-BE49-F238E27FC236}">
                <a16:creationId xmlns:a16="http://schemas.microsoft.com/office/drawing/2014/main" id="{40D36880-3749-4EFF-81BF-6CD9D20F9D44}"/>
              </a:ext>
            </a:extLst>
          </p:cNvPr>
          <p:cNvSpPr txBox="1"/>
          <p:nvPr/>
        </p:nvSpPr>
        <p:spPr>
          <a:xfrm>
            <a:off x="4927398" y="5027676"/>
            <a:ext cx="25654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 dirty="0">
                <a:solidFill>
                  <a:srgbClr val="FCFBFA"/>
                </a:solidFill>
                <a:latin typeface="Microsoft YaHei"/>
                <a:cs typeface="Microsoft YaHei"/>
              </a:rPr>
              <a:t>4.</a:t>
            </a:r>
            <a:r>
              <a:rPr sz="1200" b="1" dirty="0">
                <a:solidFill>
                  <a:srgbClr val="FCFBFA"/>
                </a:solidFill>
                <a:latin typeface="Microsoft YaHei"/>
                <a:cs typeface="Microsoft YaHei"/>
              </a:rPr>
              <a:t>2</a:t>
            </a:r>
            <a:endParaRPr sz="1200">
              <a:latin typeface="Microsoft YaHei"/>
              <a:cs typeface="Microsoft YaHei"/>
            </a:endParaRPr>
          </a:p>
        </p:txBody>
      </p:sp>
      <p:grpSp>
        <p:nvGrpSpPr>
          <p:cNvPr id="31" name="object 41">
            <a:extLst>
              <a:ext uri="{FF2B5EF4-FFF2-40B4-BE49-F238E27FC236}">
                <a16:creationId xmlns:a16="http://schemas.microsoft.com/office/drawing/2014/main" id="{CA352CB6-0EF8-417A-9340-ADFA5BDB39B9}"/>
              </a:ext>
            </a:extLst>
          </p:cNvPr>
          <p:cNvGrpSpPr/>
          <p:nvPr/>
        </p:nvGrpSpPr>
        <p:grpSpPr>
          <a:xfrm>
            <a:off x="5055160" y="293189"/>
            <a:ext cx="3387423" cy="4619261"/>
            <a:chOff x="5075959" y="361260"/>
            <a:chExt cx="3387423" cy="4619261"/>
          </a:xfrm>
        </p:grpSpPr>
        <p:sp>
          <p:nvSpPr>
            <p:cNvPr id="84" name="object 42">
              <a:extLst>
                <a:ext uri="{FF2B5EF4-FFF2-40B4-BE49-F238E27FC236}">
                  <a16:creationId xmlns:a16="http://schemas.microsoft.com/office/drawing/2014/main" id="{0A47D60B-8601-4A29-8046-0B863363A2BE}"/>
                </a:ext>
              </a:extLst>
            </p:cNvPr>
            <p:cNvSpPr/>
            <p:nvPr/>
          </p:nvSpPr>
          <p:spPr>
            <a:xfrm>
              <a:off x="5075959" y="4636986"/>
              <a:ext cx="0" cy="343535"/>
            </a:xfrm>
            <a:custGeom>
              <a:avLst/>
              <a:gdLst/>
              <a:ahLst/>
              <a:cxnLst/>
              <a:rect l="l" t="t" r="r" b="b"/>
              <a:pathLst>
                <a:path h="343535">
                  <a:moveTo>
                    <a:pt x="0" y="0"/>
                  </a:moveTo>
                  <a:lnTo>
                    <a:pt x="1" y="343301"/>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5" name="object 43">
              <a:extLst>
                <a:ext uri="{FF2B5EF4-FFF2-40B4-BE49-F238E27FC236}">
                  <a16:creationId xmlns:a16="http://schemas.microsoft.com/office/drawing/2014/main" id="{65A00872-5C17-4574-A5F5-4EE1D245D536}"/>
                </a:ext>
              </a:extLst>
            </p:cNvPr>
            <p:cNvSpPr/>
            <p:nvPr/>
          </p:nvSpPr>
          <p:spPr>
            <a:xfrm>
              <a:off x="7916012" y="963143"/>
              <a:ext cx="547370" cy="3292475"/>
            </a:xfrm>
            <a:custGeom>
              <a:avLst/>
              <a:gdLst/>
              <a:ahLst/>
              <a:cxnLst/>
              <a:rect l="l" t="t" r="r" b="b"/>
              <a:pathLst>
                <a:path w="547370" h="3292475">
                  <a:moveTo>
                    <a:pt x="546792" y="3292299"/>
                  </a:moveTo>
                  <a:lnTo>
                    <a:pt x="546792" y="3039515"/>
                  </a:lnTo>
                  <a:lnTo>
                    <a:pt x="0" y="3039515"/>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6" name="object 44">
              <a:extLst>
                <a:ext uri="{FF2B5EF4-FFF2-40B4-BE49-F238E27FC236}">
                  <a16:creationId xmlns:a16="http://schemas.microsoft.com/office/drawing/2014/main" id="{FE10A28D-9D1B-44BB-AD75-DFD46D47C563}"/>
                </a:ext>
              </a:extLst>
            </p:cNvPr>
            <p:cNvSpPr/>
            <p:nvPr/>
          </p:nvSpPr>
          <p:spPr>
            <a:xfrm>
              <a:off x="7615069" y="361260"/>
              <a:ext cx="601980" cy="601980"/>
            </a:xfrm>
            <a:custGeom>
              <a:avLst/>
              <a:gdLst/>
              <a:ahLst/>
              <a:cxnLst/>
              <a:rect l="l" t="t" r="r" b="b"/>
              <a:pathLst>
                <a:path w="601979" h="601980">
                  <a:moveTo>
                    <a:pt x="300941" y="0"/>
                  </a:moveTo>
                  <a:lnTo>
                    <a:pt x="252127" y="3938"/>
                  </a:lnTo>
                  <a:lnTo>
                    <a:pt x="205820" y="15342"/>
                  </a:lnTo>
                  <a:lnTo>
                    <a:pt x="162641" y="33590"/>
                  </a:lnTo>
                  <a:lnTo>
                    <a:pt x="123209" y="58064"/>
                  </a:lnTo>
                  <a:lnTo>
                    <a:pt x="88143"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0"/>
                  </a:lnTo>
                  <a:lnTo>
                    <a:pt x="586541" y="396061"/>
                  </a:lnTo>
                  <a:lnTo>
                    <a:pt x="597944" y="349754"/>
                  </a:lnTo>
                  <a:lnTo>
                    <a:pt x="601883" y="300940"/>
                  </a:lnTo>
                  <a:lnTo>
                    <a:pt x="597944" y="252126"/>
                  </a:lnTo>
                  <a:lnTo>
                    <a:pt x="586541" y="205819"/>
                  </a:lnTo>
                  <a:lnTo>
                    <a:pt x="568292" y="162640"/>
                  </a:lnTo>
                  <a:lnTo>
                    <a:pt x="543818" y="123208"/>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2" name="object 45">
            <a:extLst>
              <a:ext uri="{FF2B5EF4-FFF2-40B4-BE49-F238E27FC236}">
                <a16:creationId xmlns:a16="http://schemas.microsoft.com/office/drawing/2014/main" id="{46111533-1703-4F2E-94CB-F14C98C64D1F}"/>
              </a:ext>
            </a:extLst>
          </p:cNvPr>
          <p:cNvSpPr txBox="1"/>
          <p:nvPr/>
        </p:nvSpPr>
        <p:spPr>
          <a:xfrm>
            <a:off x="5323703" y="4742180"/>
            <a:ext cx="1123950" cy="7112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dirty="0">
                <a:solidFill>
                  <a:srgbClr val="D2340F"/>
                </a:solidFill>
                <a:latin typeface="Microsoft YaHei"/>
                <a:cs typeface="Microsoft YaHei"/>
              </a:rPr>
              <a:t>移动端支持 </a:t>
            </a:r>
            <a:r>
              <a:rPr sz="1000" b="1" spc="-5" dirty="0">
                <a:solidFill>
                  <a:srgbClr val="D2340F"/>
                </a:solidFill>
                <a:latin typeface="Microsoft YaHei"/>
                <a:cs typeface="Microsoft YaHei"/>
              </a:rPr>
              <a:t>j</a:t>
            </a:r>
            <a:r>
              <a:rPr sz="1000" b="1" spc="-10" dirty="0">
                <a:solidFill>
                  <a:srgbClr val="D2340F"/>
                </a:solidFill>
                <a:latin typeface="Microsoft YaHei"/>
                <a:cs typeface="Microsoft YaHei"/>
              </a:rPr>
              <a:t>Q</a:t>
            </a:r>
            <a:r>
              <a:rPr sz="1000" b="1" dirty="0">
                <a:solidFill>
                  <a:srgbClr val="D2340F"/>
                </a:solidFill>
                <a:latin typeface="Microsoft YaHei"/>
                <a:cs typeface="Microsoft YaHei"/>
              </a:rPr>
              <a:t>u</a:t>
            </a:r>
            <a:r>
              <a:rPr sz="1000" b="1" spc="5" dirty="0">
                <a:solidFill>
                  <a:srgbClr val="D2340F"/>
                </a:solidFill>
                <a:latin typeface="Microsoft YaHei"/>
                <a:cs typeface="Microsoft YaHei"/>
              </a:rPr>
              <a:t>e</a:t>
            </a:r>
            <a:r>
              <a:rPr sz="1000" b="1" dirty="0">
                <a:solidFill>
                  <a:srgbClr val="D2340F"/>
                </a:solidFill>
                <a:latin typeface="Microsoft YaHei"/>
                <a:cs typeface="Microsoft YaHei"/>
              </a:rPr>
              <a:t>ry</a:t>
            </a:r>
            <a:endParaRPr sz="1000">
              <a:latin typeface="Microsoft YaHei"/>
              <a:cs typeface="Microsoft YaHei"/>
            </a:endParaRPr>
          </a:p>
          <a:p>
            <a:pPr marL="12700">
              <a:lnSpc>
                <a:spcPct val="100000"/>
              </a:lnSpc>
              <a:spcBef>
                <a:spcPts val="600"/>
              </a:spcBef>
            </a:pPr>
            <a:r>
              <a:rPr sz="1000" spc="-5" dirty="0">
                <a:solidFill>
                  <a:srgbClr val="534C47"/>
                </a:solidFill>
                <a:latin typeface="Microsoft YaHei"/>
                <a:cs typeface="Microsoft YaHei"/>
              </a:rPr>
              <a:t>HTML5</a:t>
            </a:r>
            <a:endParaRPr sz="1000">
              <a:latin typeface="Microsoft YaHei"/>
              <a:cs typeface="Microsoft YaHei"/>
            </a:endParaRPr>
          </a:p>
          <a:p>
            <a:pPr marL="12700">
              <a:lnSpc>
                <a:spcPct val="100000"/>
              </a:lnSpc>
              <a:spcBef>
                <a:spcPts val="600"/>
              </a:spcBef>
            </a:pPr>
            <a:r>
              <a:rPr sz="1000" b="1" dirty="0">
                <a:solidFill>
                  <a:srgbClr val="D2340F"/>
                </a:solidFill>
                <a:latin typeface="Microsoft YaHei"/>
                <a:cs typeface="Microsoft YaHei"/>
              </a:rPr>
              <a:t>生产力应用商店</a:t>
            </a:r>
            <a:endParaRPr sz="1000">
              <a:latin typeface="Microsoft YaHei"/>
              <a:cs typeface="Microsoft YaHei"/>
            </a:endParaRPr>
          </a:p>
        </p:txBody>
      </p:sp>
      <p:sp>
        <p:nvSpPr>
          <p:cNvPr id="33" name="object 46">
            <a:extLst>
              <a:ext uri="{FF2B5EF4-FFF2-40B4-BE49-F238E27FC236}">
                <a16:creationId xmlns:a16="http://schemas.microsoft.com/office/drawing/2014/main" id="{A2826371-4B39-4105-9FFB-1297C8FC93CB}"/>
              </a:ext>
            </a:extLst>
          </p:cNvPr>
          <p:cNvSpPr txBox="1"/>
          <p:nvPr/>
        </p:nvSpPr>
        <p:spPr>
          <a:xfrm>
            <a:off x="7654972" y="444500"/>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18</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34" name="object 47">
            <a:extLst>
              <a:ext uri="{FF2B5EF4-FFF2-40B4-BE49-F238E27FC236}">
                <a16:creationId xmlns:a16="http://schemas.microsoft.com/office/drawing/2014/main" id="{BB39D5EA-E857-47E3-ABC1-949E0F265597}"/>
              </a:ext>
            </a:extLst>
          </p:cNvPr>
          <p:cNvSpPr txBox="1"/>
          <p:nvPr/>
        </p:nvSpPr>
        <p:spPr>
          <a:xfrm>
            <a:off x="8228909" y="197612"/>
            <a:ext cx="1076325"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150000"/>
              </a:lnSpc>
              <a:spcBef>
                <a:spcPts val="100"/>
              </a:spcBef>
            </a:pPr>
            <a:r>
              <a:rPr sz="1000" b="1" spc="-5" dirty="0">
                <a:solidFill>
                  <a:srgbClr val="D2340F"/>
                </a:solidFill>
                <a:latin typeface="Microsoft YaHei"/>
                <a:cs typeface="Microsoft YaHei"/>
              </a:rPr>
              <a:t>REST</a:t>
            </a:r>
            <a:r>
              <a:rPr sz="1000" b="1" spc="-30" dirty="0">
                <a:solidFill>
                  <a:srgbClr val="D2340F"/>
                </a:solidFill>
                <a:latin typeface="Microsoft YaHei"/>
                <a:cs typeface="Microsoft YaHei"/>
              </a:rPr>
              <a:t> </a:t>
            </a:r>
            <a:r>
              <a:rPr sz="1000" b="1" dirty="0">
                <a:solidFill>
                  <a:srgbClr val="D2340F"/>
                </a:solidFill>
                <a:latin typeface="Microsoft YaHei"/>
                <a:cs typeface="Microsoft YaHei"/>
              </a:rPr>
              <a:t>&amp;</a:t>
            </a:r>
            <a:r>
              <a:rPr sz="1000" b="1" spc="-25" dirty="0">
                <a:solidFill>
                  <a:srgbClr val="D2340F"/>
                </a:solidFill>
                <a:latin typeface="Microsoft YaHei"/>
                <a:cs typeface="Microsoft YaHei"/>
              </a:rPr>
              <a:t> </a:t>
            </a:r>
            <a:r>
              <a:rPr sz="1000" b="1" dirty="0">
                <a:solidFill>
                  <a:srgbClr val="D2340F"/>
                </a:solidFill>
                <a:latin typeface="Microsoft YaHei"/>
                <a:cs typeface="Microsoft YaHei"/>
              </a:rPr>
              <a:t>远程</a:t>
            </a:r>
            <a:r>
              <a:rPr sz="1000" b="1" spc="-30" dirty="0">
                <a:solidFill>
                  <a:srgbClr val="D2340F"/>
                </a:solidFill>
                <a:latin typeface="Microsoft YaHei"/>
                <a:cs typeface="Microsoft YaHei"/>
              </a:rPr>
              <a:t> </a:t>
            </a:r>
            <a:r>
              <a:rPr sz="1000" b="1" spc="-5" dirty="0">
                <a:solidFill>
                  <a:srgbClr val="D2340F"/>
                </a:solidFill>
                <a:latin typeface="Microsoft YaHei"/>
                <a:cs typeface="Microsoft YaHei"/>
              </a:rPr>
              <a:t>SQL </a:t>
            </a:r>
            <a:r>
              <a:rPr sz="1000" b="1" spc="-285" dirty="0">
                <a:solidFill>
                  <a:srgbClr val="D2340F"/>
                </a:solidFill>
                <a:latin typeface="Microsoft YaHei"/>
                <a:cs typeface="Microsoft YaHei"/>
              </a:rPr>
              <a:t> </a:t>
            </a:r>
            <a:r>
              <a:rPr sz="1000" dirty="0">
                <a:solidFill>
                  <a:srgbClr val="534C47"/>
                </a:solidFill>
                <a:latin typeface="Microsoft YaHei"/>
                <a:cs typeface="Microsoft YaHei"/>
              </a:rPr>
              <a:t>新版应用创建向导 新版</a:t>
            </a:r>
            <a:r>
              <a:rPr sz="1000" spc="-30" dirty="0">
                <a:solidFill>
                  <a:srgbClr val="534C47"/>
                </a:solidFill>
                <a:latin typeface="Microsoft YaHei"/>
                <a:cs typeface="Microsoft YaHei"/>
              </a:rPr>
              <a:t> </a:t>
            </a:r>
            <a:r>
              <a:rPr sz="1000" spc="-5" dirty="0">
                <a:solidFill>
                  <a:srgbClr val="534C47"/>
                </a:solidFill>
                <a:latin typeface="Microsoft YaHei"/>
                <a:cs typeface="Microsoft YaHei"/>
              </a:rPr>
              <a:t>REST</a:t>
            </a:r>
            <a:r>
              <a:rPr sz="1000" spc="-25" dirty="0">
                <a:solidFill>
                  <a:srgbClr val="534C47"/>
                </a:solidFill>
                <a:latin typeface="Microsoft YaHei"/>
                <a:cs typeface="Microsoft YaHei"/>
              </a:rPr>
              <a:t> </a:t>
            </a:r>
            <a:r>
              <a:rPr sz="1000" dirty="0">
                <a:solidFill>
                  <a:srgbClr val="534C47"/>
                </a:solidFill>
                <a:latin typeface="Microsoft YaHei"/>
                <a:cs typeface="Microsoft YaHei"/>
              </a:rPr>
              <a:t>工作室</a:t>
            </a:r>
            <a:endParaRPr sz="1000">
              <a:latin typeface="Microsoft YaHei"/>
              <a:cs typeface="Microsoft YaHei"/>
            </a:endParaRPr>
          </a:p>
        </p:txBody>
      </p:sp>
      <p:sp>
        <p:nvSpPr>
          <p:cNvPr id="35" name="object 48">
            <a:extLst>
              <a:ext uri="{FF2B5EF4-FFF2-40B4-BE49-F238E27FC236}">
                <a16:creationId xmlns:a16="http://schemas.microsoft.com/office/drawing/2014/main" id="{C95ECC79-97CF-45CC-9B59-5072E307A18E}"/>
              </a:ext>
            </a:extLst>
          </p:cNvPr>
          <p:cNvSpPr/>
          <p:nvPr/>
        </p:nvSpPr>
        <p:spPr>
          <a:xfrm>
            <a:off x="7584217" y="1183365"/>
            <a:ext cx="601980" cy="601980"/>
          </a:xfrm>
          <a:custGeom>
            <a:avLst/>
            <a:gdLst/>
            <a:ahLst/>
            <a:cxnLst/>
            <a:rect l="l" t="t" r="r" b="b"/>
            <a:pathLst>
              <a:path w="601979" h="601980">
                <a:moveTo>
                  <a:pt x="300941" y="0"/>
                </a:moveTo>
                <a:lnTo>
                  <a:pt x="252127" y="3938"/>
                </a:lnTo>
                <a:lnTo>
                  <a:pt x="205820" y="15342"/>
                </a:lnTo>
                <a:lnTo>
                  <a:pt x="162641" y="33590"/>
                </a:lnTo>
                <a:lnTo>
                  <a:pt x="123209" y="58064"/>
                </a:lnTo>
                <a:lnTo>
                  <a:pt x="88143" y="88144"/>
                </a:lnTo>
                <a:lnTo>
                  <a:pt x="58064" y="123209"/>
                </a:lnTo>
                <a:lnTo>
                  <a:pt x="33590" y="162641"/>
                </a:lnTo>
                <a:lnTo>
                  <a:pt x="15342" y="205821"/>
                </a:lnTo>
                <a:lnTo>
                  <a:pt x="3938" y="252127"/>
                </a:lnTo>
                <a:lnTo>
                  <a:pt x="0" y="300941"/>
                </a:lnTo>
                <a:lnTo>
                  <a:pt x="3938" y="349756"/>
                </a:lnTo>
                <a:lnTo>
                  <a:pt x="15342" y="396062"/>
                </a:lnTo>
                <a:lnTo>
                  <a:pt x="33590" y="439242"/>
                </a:lnTo>
                <a:lnTo>
                  <a:pt x="58064" y="478674"/>
                </a:lnTo>
                <a:lnTo>
                  <a:pt x="88143" y="513739"/>
                </a:lnTo>
                <a:lnTo>
                  <a:pt x="123209" y="543819"/>
                </a:lnTo>
                <a:lnTo>
                  <a:pt x="162641" y="568293"/>
                </a:lnTo>
                <a:lnTo>
                  <a:pt x="205820" y="586541"/>
                </a:lnTo>
                <a:lnTo>
                  <a:pt x="252127" y="597944"/>
                </a:lnTo>
                <a:lnTo>
                  <a:pt x="300941" y="601883"/>
                </a:lnTo>
                <a:lnTo>
                  <a:pt x="349755" y="597944"/>
                </a:lnTo>
                <a:lnTo>
                  <a:pt x="396062" y="586541"/>
                </a:lnTo>
                <a:lnTo>
                  <a:pt x="439241" y="568293"/>
                </a:lnTo>
                <a:lnTo>
                  <a:pt x="478673" y="543819"/>
                </a:lnTo>
                <a:lnTo>
                  <a:pt x="513739" y="513739"/>
                </a:lnTo>
                <a:lnTo>
                  <a:pt x="543818" y="478674"/>
                </a:lnTo>
                <a:lnTo>
                  <a:pt x="568292" y="439242"/>
                </a:lnTo>
                <a:lnTo>
                  <a:pt x="586541" y="396062"/>
                </a:lnTo>
                <a:lnTo>
                  <a:pt x="597944" y="349756"/>
                </a:lnTo>
                <a:lnTo>
                  <a:pt x="601883" y="300941"/>
                </a:lnTo>
                <a:lnTo>
                  <a:pt x="597944" y="252127"/>
                </a:lnTo>
                <a:lnTo>
                  <a:pt x="586541" y="205821"/>
                </a:lnTo>
                <a:lnTo>
                  <a:pt x="568292" y="162641"/>
                </a:lnTo>
                <a:lnTo>
                  <a:pt x="543818" y="123209"/>
                </a:lnTo>
                <a:lnTo>
                  <a:pt x="513739" y="88144"/>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49">
            <a:extLst>
              <a:ext uri="{FF2B5EF4-FFF2-40B4-BE49-F238E27FC236}">
                <a16:creationId xmlns:a16="http://schemas.microsoft.com/office/drawing/2014/main" id="{C68E769C-03B3-43FB-A6D6-35FD9300646B}"/>
              </a:ext>
            </a:extLst>
          </p:cNvPr>
          <p:cNvSpPr txBox="1"/>
          <p:nvPr/>
        </p:nvSpPr>
        <p:spPr>
          <a:xfrm>
            <a:off x="7644919" y="1185164"/>
            <a:ext cx="1767205" cy="6350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6265">
              <a:lnSpc>
                <a:spcPct val="100000"/>
              </a:lnSpc>
              <a:spcBef>
                <a:spcPts val="100"/>
              </a:spcBef>
            </a:pPr>
            <a:r>
              <a:rPr sz="1000" b="1" dirty="0">
                <a:solidFill>
                  <a:srgbClr val="C00000"/>
                </a:solidFill>
                <a:latin typeface="Microsoft YaHei"/>
                <a:cs typeface="Microsoft YaHei"/>
              </a:rPr>
              <a:t>最小化停机升级时间</a:t>
            </a:r>
            <a:endParaRPr sz="1000">
              <a:latin typeface="Microsoft YaHei"/>
              <a:cs typeface="Microsoft YaHei"/>
            </a:endParaRPr>
          </a:p>
          <a:p>
            <a:pPr marL="12700">
              <a:lnSpc>
                <a:spcPct val="100000"/>
              </a:lnSpc>
              <a:tabLst>
                <a:tab pos="596265" algn="l"/>
              </a:tabLst>
            </a:pPr>
            <a:r>
              <a:rPr sz="1600" b="1" dirty="0">
                <a:solidFill>
                  <a:srgbClr val="FCFBFA"/>
                </a:solidFill>
                <a:latin typeface="Microsoft YaHei"/>
                <a:cs typeface="Microsoft YaHei"/>
              </a:rPr>
              <a:t>18.2	</a:t>
            </a:r>
            <a:r>
              <a:rPr sz="1000" dirty="0">
                <a:solidFill>
                  <a:srgbClr val="534C47"/>
                </a:solidFill>
                <a:latin typeface="Microsoft YaHei"/>
                <a:cs typeface="Microsoft YaHei"/>
              </a:rPr>
              <a:t>新版</a:t>
            </a:r>
            <a:r>
              <a:rPr sz="1000" spc="-45" dirty="0">
                <a:solidFill>
                  <a:srgbClr val="534C47"/>
                </a:solidFill>
                <a:latin typeface="Microsoft YaHei"/>
                <a:cs typeface="Microsoft YaHei"/>
              </a:rPr>
              <a:t> </a:t>
            </a:r>
            <a:r>
              <a:rPr sz="1000" spc="-5" dirty="0">
                <a:solidFill>
                  <a:srgbClr val="534C47"/>
                </a:solidFill>
                <a:latin typeface="Microsoft YaHei"/>
                <a:cs typeface="Microsoft YaHei"/>
              </a:rPr>
              <a:t>APEX</a:t>
            </a:r>
            <a:r>
              <a:rPr sz="1000" spc="-35" dirty="0">
                <a:solidFill>
                  <a:srgbClr val="534C47"/>
                </a:solidFill>
                <a:latin typeface="Microsoft YaHei"/>
                <a:cs typeface="Microsoft YaHei"/>
              </a:rPr>
              <a:t> </a:t>
            </a:r>
            <a:r>
              <a:rPr sz="1000" dirty="0">
                <a:solidFill>
                  <a:srgbClr val="534C47"/>
                </a:solidFill>
                <a:latin typeface="Microsoft YaHei"/>
                <a:cs typeface="Microsoft YaHei"/>
              </a:rPr>
              <a:t>字体图标</a:t>
            </a:r>
            <a:endParaRPr sz="1000">
              <a:latin typeface="Microsoft YaHei"/>
              <a:cs typeface="Microsoft YaHei"/>
            </a:endParaRPr>
          </a:p>
          <a:p>
            <a:pPr marL="596265">
              <a:lnSpc>
                <a:spcPct val="100000"/>
              </a:lnSpc>
              <a:spcBef>
                <a:spcPts val="480"/>
              </a:spcBef>
            </a:pPr>
            <a:r>
              <a:rPr sz="1000" dirty="0">
                <a:solidFill>
                  <a:srgbClr val="534C47"/>
                </a:solidFill>
                <a:latin typeface="Microsoft YaHei"/>
                <a:cs typeface="Microsoft YaHei"/>
              </a:rPr>
              <a:t>创建页面仪表盘向导</a:t>
            </a:r>
            <a:endParaRPr sz="1000">
              <a:latin typeface="Microsoft YaHei"/>
              <a:cs typeface="Microsoft YaHei"/>
            </a:endParaRPr>
          </a:p>
        </p:txBody>
      </p:sp>
      <p:sp>
        <p:nvSpPr>
          <p:cNvPr id="37" name="object 50">
            <a:extLst>
              <a:ext uri="{FF2B5EF4-FFF2-40B4-BE49-F238E27FC236}">
                <a16:creationId xmlns:a16="http://schemas.microsoft.com/office/drawing/2014/main" id="{6E1E4952-E1E3-4683-9EE7-FC0D91FB9211}"/>
              </a:ext>
            </a:extLst>
          </p:cNvPr>
          <p:cNvSpPr/>
          <p:nvPr/>
        </p:nvSpPr>
        <p:spPr>
          <a:xfrm>
            <a:off x="8008855" y="1963362"/>
            <a:ext cx="601980" cy="601980"/>
          </a:xfrm>
          <a:custGeom>
            <a:avLst/>
            <a:gdLst/>
            <a:ahLst/>
            <a:cxnLst/>
            <a:rect l="l" t="t" r="r" b="b"/>
            <a:pathLst>
              <a:path w="601979" h="601980">
                <a:moveTo>
                  <a:pt x="300941" y="0"/>
                </a:moveTo>
                <a:lnTo>
                  <a:pt x="252127" y="3938"/>
                </a:lnTo>
                <a:lnTo>
                  <a:pt x="205821" y="15342"/>
                </a:lnTo>
                <a:lnTo>
                  <a:pt x="162641" y="33590"/>
                </a:lnTo>
                <a:lnTo>
                  <a:pt x="123209" y="58064"/>
                </a:lnTo>
                <a:lnTo>
                  <a:pt x="88144" y="88144"/>
                </a:lnTo>
                <a:lnTo>
                  <a:pt x="58064" y="123209"/>
                </a:lnTo>
                <a:lnTo>
                  <a:pt x="33590" y="162641"/>
                </a:lnTo>
                <a:lnTo>
                  <a:pt x="15342" y="205821"/>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1"/>
                </a:lnTo>
                <a:lnTo>
                  <a:pt x="252127" y="597944"/>
                </a:lnTo>
                <a:lnTo>
                  <a:pt x="300941" y="601883"/>
                </a:lnTo>
                <a:lnTo>
                  <a:pt x="349755" y="597944"/>
                </a:lnTo>
                <a:lnTo>
                  <a:pt x="396062" y="586541"/>
                </a:lnTo>
                <a:lnTo>
                  <a:pt x="439241" y="568292"/>
                </a:lnTo>
                <a:lnTo>
                  <a:pt x="478673" y="543818"/>
                </a:lnTo>
                <a:lnTo>
                  <a:pt x="513739" y="513739"/>
                </a:lnTo>
                <a:lnTo>
                  <a:pt x="543818" y="478673"/>
                </a:lnTo>
                <a:lnTo>
                  <a:pt x="568292" y="439241"/>
                </a:lnTo>
                <a:lnTo>
                  <a:pt x="586541" y="396062"/>
                </a:lnTo>
                <a:lnTo>
                  <a:pt x="597944" y="349755"/>
                </a:lnTo>
                <a:lnTo>
                  <a:pt x="601883" y="300941"/>
                </a:lnTo>
                <a:lnTo>
                  <a:pt x="597944" y="252127"/>
                </a:lnTo>
                <a:lnTo>
                  <a:pt x="586541" y="205821"/>
                </a:lnTo>
                <a:lnTo>
                  <a:pt x="568292" y="162641"/>
                </a:lnTo>
                <a:lnTo>
                  <a:pt x="543818" y="123209"/>
                </a:lnTo>
                <a:lnTo>
                  <a:pt x="513739" y="88144"/>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51">
            <a:extLst>
              <a:ext uri="{FF2B5EF4-FFF2-40B4-BE49-F238E27FC236}">
                <a16:creationId xmlns:a16="http://schemas.microsoft.com/office/drawing/2014/main" id="{C4267F6B-FFC9-4937-9FC2-F8B877E6D370}"/>
              </a:ext>
            </a:extLst>
          </p:cNvPr>
          <p:cNvSpPr txBox="1"/>
          <p:nvPr/>
        </p:nvSpPr>
        <p:spPr>
          <a:xfrm>
            <a:off x="8069556" y="2114805"/>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19</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grpSp>
        <p:nvGrpSpPr>
          <p:cNvPr id="39" name="object 52">
            <a:extLst>
              <a:ext uri="{FF2B5EF4-FFF2-40B4-BE49-F238E27FC236}">
                <a16:creationId xmlns:a16="http://schemas.microsoft.com/office/drawing/2014/main" id="{295F26B1-4F4B-4ABA-88F8-E3B34DEA5252}"/>
              </a:ext>
            </a:extLst>
          </p:cNvPr>
          <p:cNvGrpSpPr/>
          <p:nvPr/>
        </p:nvGrpSpPr>
        <p:grpSpPr>
          <a:xfrm>
            <a:off x="8004001" y="2565246"/>
            <a:ext cx="1074147" cy="1637664"/>
            <a:chOff x="8024800" y="2633317"/>
            <a:chExt cx="1074147" cy="1637664"/>
          </a:xfrm>
        </p:grpSpPr>
        <p:sp>
          <p:nvSpPr>
            <p:cNvPr id="82" name="object 53">
              <a:extLst>
                <a:ext uri="{FF2B5EF4-FFF2-40B4-BE49-F238E27FC236}">
                  <a16:creationId xmlns:a16="http://schemas.microsoft.com/office/drawing/2014/main" id="{C0EBFAC7-177B-46E8-AD5D-B9DC79A0018C}"/>
                </a:ext>
              </a:extLst>
            </p:cNvPr>
            <p:cNvSpPr/>
            <p:nvPr/>
          </p:nvSpPr>
          <p:spPr>
            <a:xfrm>
              <a:off x="8330597" y="2633317"/>
              <a:ext cx="768350" cy="1637664"/>
            </a:xfrm>
            <a:custGeom>
              <a:avLst/>
              <a:gdLst/>
              <a:ahLst/>
              <a:cxnLst/>
              <a:rect l="l" t="t" r="r" b="b"/>
              <a:pathLst>
                <a:path w="768350" h="1637664">
                  <a:moveTo>
                    <a:pt x="768050" y="1637451"/>
                  </a:moveTo>
                  <a:lnTo>
                    <a:pt x="768050" y="1114825"/>
                  </a:lnTo>
                  <a:lnTo>
                    <a:pt x="0" y="1114825"/>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54">
              <a:extLst>
                <a:ext uri="{FF2B5EF4-FFF2-40B4-BE49-F238E27FC236}">
                  <a16:creationId xmlns:a16="http://schemas.microsoft.com/office/drawing/2014/main" id="{34AF3762-3A0C-4216-9B7F-D52A2BE9ACA1}"/>
                </a:ext>
              </a:extLst>
            </p:cNvPr>
            <p:cNvSpPr/>
            <p:nvPr/>
          </p:nvSpPr>
          <p:spPr>
            <a:xfrm>
              <a:off x="8024800" y="2804181"/>
              <a:ext cx="601980" cy="601980"/>
            </a:xfrm>
            <a:custGeom>
              <a:avLst/>
              <a:gdLst/>
              <a:ahLst/>
              <a:cxnLst/>
              <a:rect l="l" t="t" r="r" b="b"/>
              <a:pathLst>
                <a:path w="601979" h="601979">
                  <a:moveTo>
                    <a:pt x="300941" y="0"/>
                  </a:moveTo>
                  <a:lnTo>
                    <a:pt x="252127" y="3938"/>
                  </a:lnTo>
                  <a:lnTo>
                    <a:pt x="205820" y="15342"/>
                  </a:lnTo>
                  <a:lnTo>
                    <a:pt x="162641" y="33590"/>
                  </a:lnTo>
                  <a:lnTo>
                    <a:pt x="123209" y="58064"/>
                  </a:lnTo>
                  <a:lnTo>
                    <a:pt x="88143"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0"/>
                  </a:lnTo>
                  <a:lnTo>
                    <a:pt x="586541" y="396061"/>
                  </a:lnTo>
                  <a:lnTo>
                    <a:pt x="597944" y="349754"/>
                  </a:lnTo>
                  <a:lnTo>
                    <a:pt x="601883" y="300940"/>
                  </a:lnTo>
                  <a:lnTo>
                    <a:pt x="597944" y="252126"/>
                  </a:lnTo>
                  <a:lnTo>
                    <a:pt x="586541" y="205819"/>
                  </a:lnTo>
                  <a:lnTo>
                    <a:pt x="568292" y="162640"/>
                  </a:lnTo>
                  <a:lnTo>
                    <a:pt x="543818" y="123208"/>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0" name="object 55">
            <a:extLst>
              <a:ext uri="{FF2B5EF4-FFF2-40B4-BE49-F238E27FC236}">
                <a16:creationId xmlns:a16="http://schemas.microsoft.com/office/drawing/2014/main" id="{A58AA240-4B6F-4989-B051-548E7CF8A00C}"/>
              </a:ext>
            </a:extLst>
          </p:cNvPr>
          <p:cNvSpPr txBox="1"/>
          <p:nvPr/>
        </p:nvSpPr>
        <p:spPr>
          <a:xfrm>
            <a:off x="8064702" y="2885949"/>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19</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2</a:t>
            </a:r>
            <a:endParaRPr sz="1600">
              <a:latin typeface="Microsoft YaHei"/>
              <a:cs typeface="Microsoft YaHei"/>
            </a:endParaRPr>
          </a:p>
        </p:txBody>
      </p:sp>
      <p:sp>
        <p:nvSpPr>
          <p:cNvPr id="41" name="object 56">
            <a:extLst>
              <a:ext uri="{FF2B5EF4-FFF2-40B4-BE49-F238E27FC236}">
                <a16:creationId xmlns:a16="http://schemas.microsoft.com/office/drawing/2014/main" id="{3791F99C-6299-45FC-8601-02DA31551E76}"/>
              </a:ext>
            </a:extLst>
          </p:cNvPr>
          <p:cNvSpPr txBox="1"/>
          <p:nvPr/>
        </p:nvSpPr>
        <p:spPr>
          <a:xfrm>
            <a:off x="8672047" y="1889252"/>
            <a:ext cx="1168400" cy="1635125"/>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spc="-5" dirty="0">
                <a:solidFill>
                  <a:srgbClr val="D2340F"/>
                </a:solidFill>
                <a:latin typeface="Microsoft YaHei"/>
                <a:cs typeface="Microsoft YaHei"/>
              </a:rPr>
              <a:t>REST</a:t>
            </a:r>
            <a:r>
              <a:rPr sz="1000" b="1" spc="-45" dirty="0">
                <a:solidFill>
                  <a:srgbClr val="D2340F"/>
                </a:solidFill>
                <a:latin typeface="Microsoft YaHei"/>
                <a:cs typeface="Microsoft YaHei"/>
              </a:rPr>
              <a:t> </a:t>
            </a:r>
            <a:r>
              <a:rPr sz="1000" b="1" dirty="0">
                <a:solidFill>
                  <a:srgbClr val="D2340F"/>
                </a:solidFill>
                <a:latin typeface="Microsoft YaHei"/>
                <a:cs typeface="Microsoft YaHei"/>
              </a:rPr>
              <a:t>表单</a:t>
            </a:r>
            <a:endParaRPr sz="1000">
              <a:latin typeface="Microsoft YaHei"/>
              <a:cs typeface="Microsoft YaHei"/>
            </a:endParaRPr>
          </a:p>
          <a:p>
            <a:pPr marL="12700" marR="5080">
              <a:lnSpc>
                <a:spcPct val="150000"/>
              </a:lnSpc>
            </a:pPr>
            <a:r>
              <a:rPr sz="1000" dirty="0">
                <a:solidFill>
                  <a:srgbClr val="534C47"/>
                </a:solidFill>
                <a:latin typeface="Microsoft YaHei"/>
                <a:cs typeface="Microsoft YaHei"/>
              </a:rPr>
              <a:t>新版数据上传功能 </a:t>
            </a:r>
            <a:r>
              <a:rPr sz="1000" spc="5" dirty="0">
                <a:solidFill>
                  <a:srgbClr val="534C47"/>
                </a:solidFill>
                <a:latin typeface="Microsoft YaHei"/>
                <a:cs typeface="Microsoft YaHei"/>
              </a:rPr>
              <a:t> </a:t>
            </a:r>
            <a:r>
              <a:rPr sz="1000" dirty="0">
                <a:solidFill>
                  <a:srgbClr val="534C47"/>
                </a:solidFill>
                <a:latin typeface="Microsoft YaHei"/>
                <a:cs typeface="Microsoft YaHei"/>
              </a:rPr>
              <a:t>设计器支持黑暗模式</a:t>
            </a:r>
            <a:endParaRPr sz="1000">
              <a:latin typeface="Microsoft YaHei"/>
              <a:cs typeface="Microsoft YaHei"/>
            </a:endParaRPr>
          </a:p>
          <a:p>
            <a:pPr marL="20955">
              <a:lnSpc>
                <a:spcPct val="100000"/>
              </a:lnSpc>
              <a:spcBef>
                <a:spcPts val="670"/>
              </a:spcBef>
            </a:pPr>
            <a:r>
              <a:rPr sz="1000" b="1" dirty="0">
                <a:solidFill>
                  <a:srgbClr val="D2340F"/>
                </a:solidFill>
                <a:latin typeface="Microsoft YaHei"/>
                <a:cs typeface="Microsoft YaHei"/>
              </a:rPr>
              <a:t>分面搜索</a:t>
            </a:r>
            <a:endParaRPr sz="1000">
              <a:latin typeface="Microsoft YaHei"/>
              <a:cs typeface="Microsoft YaHei"/>
            </a:endParaRPr>
          </a:p>
          <a:p>
            <a:pPr marL="20955">
              <a:lnSpc>
                <a:spcPct val="100000"/>
              </a:lnSpc>
              <a:spcBef>
                <a:spcPts val="600"/>
              </a:spcBef>
            </a:pPr>
            <a:r>
              <a:rPr sz="1000" dirty="0">
                <a:solidFill>
                  <a:srgbClr val="534C47"/>
                </a:solidFill>
                <a:latin typeface="Microsoft YaHei"/>
                <a:cs typeface="Microsoft YaHei"/>
              </a:rPr>
              <a:t>增强型弹窗值列表</a:t>
            </a:r>
            <a:endParaRPr sz="1000">
              <a:latin typeface="Microsoft YaHei"/>
              <a:cs typeface="Microsoft YaHei"/>
            </a:endParaRPr>
          </a:p>
          <a:p>
            <a:pPr marL="20955">
              <a:lnSpc>
                <a:spcPct val="100000"/>
              </a:lnSpc>
              <a:spcBef>
                <a:spcPts val="600"/>
              </a:spcBef>
            </a:pPr>
            <a:r>
              <a:rPr sz="1000" b="1" spc="-5" dirty="0">
                <a:solidFill>
                  <a:srgbClr val="D2340F"/>
                </a:solidFill>
                <a:latin typeface="Microsoft YaHei"/>
                <a:cs typeface="Microsoft YaHei"/>
              </a:rPr>
              <a:t>IG</a:t>
            </a:r>
            <a:r>
              <a:rPr sz="1000" b="1" dirty="0">
                <a:solidFill>
                  <a:srgbClr val="D2340F"/>
                </a:solidFill>
                <a:latin typeface="Microsoft YaHei"/>
                <a:cs typeface="Microsoft YaHei"/>
              </a:rPr>
              <a:t>支持</a:t>
            </a:r>
            <a:r>
              <a:rPr sz="1000" b="1" spc="-5" dirty="0">
                <a:solidFill>
                  <a:srgbClr val="D2340F"/>
                </a:solidFill>
                <a:latin typeface="Microsoft YaHei"/>
                <a:cs typeface="Microsoft YaHei"/>
              </a:rPr>
              <a:t>REST</a:t>
            </a:r>
            <a:endParaRPr sz="1000">
              <a:latin typeface="Microsoft YaHei"/>
              <a:cs typeface="Microsoft YaHei"/>
            </a:endParaRPr>
          </a:p>
          <a:p>
            <a:pPr marL="20955">
              <a:lnSpc>
                <a:spcPct val="100000"/>
              </a:lnSpc>
              <a:spcBef>
                <a:spcPts val="600"/>
              </a:spcBef>
            </a:pPr>
            <a:r>
              <a:rPr sz="1000" spc="-5" dirty="0">
                <a:solidFill>
                  <a:srgbClr val="534C47"/>
                </a:solidFill>
                <a:latin typeface="Microsoft YaHei"/>
                <a:cs typeface="Microsoft YaHei"/>
              </a:rPr>
              <a:t>APP</a:t>
            </a:r>
            <a:r>
              <a:rPr sz="1000" dirty="0">
                <a:solidFill>
                  <a:srgbClr val="534C47"/>
                </a:solidFill>
                <a:latin typeface="Microsoft YaHei"/>
                <a:cs typeface="Microsoft YaHei"/>
              </a:rPr>
              <a:t>支持黑暗模式</a:t>
            </a:r>
            <a:endParaRPr sz="1000">
              <a:latin typeface="Microsoft YaHei"/>
              <a:cs typeface="Microsoft YaHei"/>
            </a:endParaRPr>
          </a:p>
        </p:txBody>
      </p:sp>
      <p:sp>
        <p:nvSpPr>
          <p:cNvPr id="42" name="object 57">
            <a:extLst>
              <a:ext uri="{FF2B5EF4-FFF2-40B4-BE49-F238E27FC236}">
                <a16:creationId xmlns:a16="http://schemas.microsoft.com/office/drawing/2014/main" id="{9C846BC3-C69A-4B3D-9339-54520C5579B7}"/>
              </a:ext>
            </a:extLst>
          </p:cNvPr>
          <p:cNvSpPr txBox="1"/>
          <p:nvPr/>
        </p:nvSpPr>
        <p:spPr>
          <a:xfrm>
            <a:off x="6677075" y="2992629"/>
            <a:ext cx="533400" cy="1778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000" dirty="0">
                <a:solidFill>
                  <a:srgbClr val="534C47"/>
                </a:solidFill>
                <a:latin typeface="Microsoft YaHei"/>
                <a:cs typeface="Microsoft YaHei"/>
              </a:rPr>
              <a:t>简化向导</a:t>
            </a:r>
            <a:endParaRPr sz="1000">
              <a:latin typeface="Microsoft YaHei"/>
              <a:cs typeface="Microsoft YaHei"/>
            </a:endParaRPr>
          </a:p>
        </p:txBody>
      </p:sp>
      <p:grpSp>
        <p:nvGrpSpPr>
          <p:cNvPr id="43" name="object 58">
            <a:extLst>
              <a:ext uri="{FF2B5EF4-FFF2-40B4-BE49-F238E27FC236}">
                <a16:creationId xmlns:a16="http://schemas.microsoft.com/office/drawing/2014/main" id="{96402590-7B44-461C-9822-EE7F839AC622}"/>
              </a:ext>
            </a:extLst>
          </p:cNvPr>
          <p:cNvGrpSpPr/>
          <p:nvPr/>
        </p:nvGrpSpPr>
        <p:grpSpPr>
          <a:xfrm>
            <a:off x="5604936" y="3372574"/>
            <a:ext cx="1187402" cy="710469"/>
            <a:chOff x="5625735" y="3440645"/>
            <a:chExt cx="1187402" cy="710469"/>
          </a:xfrm>
        </p:grpSpPr>
        <p:sp>
          <p:nvSpPr>
            <p:cNvPr id="80" name="object 59">
              <a:extLst>
                <a:ext uri="{FF2B5EF4-FFF2-40B4-BE49-F238E27FC236}">
                  <a16:creationId xmlns:a16="http://schemas.microsoft.com/office/drawing/2014/main" id="{710A0DB3-E8D5-427E-A3C7-488A82F1B6FA}"/>
                </a:ext>
              </a:extLst>
            </p:cNvPr>
            <p:cNvSpPr/>
            <p:nvPr/>
          </p:nvSpPr>
          <p:spPr>
            <a:xfrm>
              <a:off x="5926677" y="4042529"/>
              <a:ext cx="886460" cy="108585"/>
            </a:xfrm>
            <a:custGeom>
              <a:avLst/>
              <a:gdLst/>
              <a:ahLst/>
              <a:cxnLst/>
              <a:rect l="l" t="t" r="r" b="b"/>
              <a:pathLst>
                <a:path w="886459" h="108585">
                  <a:moveTo>
                    <a:pt x="886099" y="108243"/>
                  </a:moveTo>
                  <a:lnTo>
                    <a:pt x="0" y="108243"/>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1" name="object 60">
              <a:extLst>
                <a:ext uri="{FF2B5EF4-FFF2-40B4-BE49-F238E27FC236}">
                  <a16:creationId xmlns:a16="http://schemas.microsoft.com/office/drawing/2014/main" id="{8CC6BE4B-87DB-44A1-AF8C-327406313888}"/>
                </a:ext>
              </a:extLst>
            </p:cNvPr>
            <p:cNvSpPr/>
            <p:nvPr/>
          </p:nvSpPr>
          <p:spPr>
            <a:xfrm>
              <a:off x="5625735" y="3440645"/>
              <a:ext cx="601980" cy="601980"/>
            </a:xfrm>
            <a:custGeom>
              <a:avLst/>
              <a:gdLst/>
              <a:ahLst/>
              <a:cxnLst/>
              <a:rect l="l" t="t" r="r" b="b"/>
              <a:pathLst>
                <a:path w="601979" h="601979">
                  <a:moveTo>
                    <a:pt x="300940" y="0"/>
                  </a:moveTo>
                  <a:lnTo>
                    <a:pt x="252126" y="3938"/>
                  </a:lnTo>
                  <a:lnTo>
                    <a:pt x="205819" y="15342"/>
                  </a:lnTo>
                  <a:lnTo>
                    <a:pt x="162640" y="33590"/>
                  </a:lnTo>
                  <a:lnTo>
                    <a:pt x="123208" y="58064"/>
                  </a:lnTo>
                  <a:lnTo>
                    <a:pt x="88143" y="88144"/>
                  </a:lnTo>
                  <a:lnTo>
                    <a:pt x="58064" y="123209"/>
                  </a:lnTo>
                  <a:lnTo>
                    <a:pt x="33590" y="162641"/>
                  </a:lnTo>
                  <a:lnTo>
                    <a:pt x="15342" y="205821"/>
                  </a:lnTo>
                  <a:lnTo>
                    <a:pt x="3938" y="252127"/>
                  </a:lnTo>
                  <a:lnTo>
                    <a:pt x="0" y="300941"/>
                  </a:lnTo>
                  <a:lnTo>
                    <a:pt x="3938" y="349755"/>
                  </a:lnTo>
                  <a:lnTo>
                    <a:pt x="15342" y="396062"/>
                  </a:lnTo>
                  <a:lnTo>
                    <a:pt x="33590" y="439241"/>
                  </a:lnTo>
                  <a:lnTo>
                    <a:pt x="58064" y="478673"/>
                  </a:lnTo>
                  <a:lnTo>
                    <a:pt x="88143" y="513739"/>
                  </a:lnTo>
                  <a:lnTo>
                    <a:pt x="123208" y="543818"/>
                  </a:lnTo>
                  <a:lnTo>
                    <a:pt x="162640" y="568292"/>
                  </a:lnTo>
                  <a:lnTo>
                    <a:pt x="205819" y="586541"/>
                  </a:lnTo>
                  <a:lnTo>
                    <a:pt x="252126" y="597944"/>
                  </a:lnTo>
                  <a:lnTo>
                    <a:pt x="300940" y="601883"/>
                  </a:lnTo>
                  <a:lnTo>
                    <a:pt x="349754" y="597944"/>
                  </a:lnTo>
                  <a:lnTo>
                    <a:pt x="396061" y="586541"/>
                  </a:lnTo>
                  <a:lnTo>
                    <a:pt x="439240" y="568292"/>
                  </a:lnTo>
                  <a:lnTo>
                    <a:pt x="478673" y="543818"/>
                  </a:lnTo>
                  <a:lnTo>
                    <a:pt x="513738" y="513739"/>
                  </a:lnTo>
                  <a:lnTo>
                    <a:pt x="543818" y="478673"/>
                  </a:lnTo>
                  <a:lnTo>
                    <a:pt x="568291" y="439241"/>
                  </a:lnTo>
                  <a:lnTo>
                    <a:pt x="586540" y="396062"/>
                  </a:lnTo>
                  <a:lnTo>
                    <a:pt x="597943" y="349755"/>
                  </a:lnTo>
                  <a:lnTo>
                    <a:pt x="601882" y="300941"/>
                  </a:lnTo>
                  <a:lnTo>
                    <a:pt x="597943" y="252127"/>
                  </a:lnTo>
                  <a:lnTo>
                    <a:pt x="586540" y="205821"/>
                  </a:lnTo>
                  <a:lnTo>
                    <a:pt x="568291" y="162641"/>
                  </a:lnTo>
                  <a:lnTo>
                    <a:pt x="543818" y="123209"/>
                  </a:lnTo>
                  <a:lnTo>
                    <a:pt x="513738" y="88144"/>
                  </a:lnTo>
                  <a:lnTo>
                    <a:pt x="478673" y="58064"/>
                  </a:lnTo>
                  <a:lnTo>
                    <a:pt x="439240" y="33590"/>
                  </a:lnTo>
                  <a:lnTo>
                    <a:pt x="396061" y="15342"/>
                  </a:lnTo>
                  <a:lnTo>
                    <a:pt x="349754" y="3938"/>
                  </a:lnTo>
                  <a:lnTo>
                    <a:pt x="300940"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4" name="object 61">
            <a:extLst>
              <a:ext uri="{FF2B5EF4-FFF2-40B4-BE49-F238E27FC236}">
                <a16:creationId xmlns:a16="http://schemas.microsoft.com/office/drawing/2014/main" id="{0525438D-4A04-405F-BC79-5A3BA981F6B2}"/>
              </a:ext>
            </a:extLst>
          </p:cNvPr>
          <p:cNvSpPr txBox="1"/>
          <p:nvPr/>
        </p:nvSpPr>
        <p:spPr>
          <a:xfrm>
            <a:off x="5738395" y="3547364"/>
            <a:ext cx="335280"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5</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0</a:t>
            </a:r>
            <a:endParaRPr sz="1600">
              <a:latin typeface="Microsoft YaHei"/>
              <a:cs typeface="Microsoft YaHei"/>
            </a:endParaRPr>
          </a:p>
        </p:txBody>
      </p:sp>
      <p:sp>
        <p:nvSpPr>
          <p:cNvPr id="45" name="object 62">
            <a:extLst>
              <a:ext uri="{FF2B5EF4-FFF2-40B4-BE49-F238E27FC236}">
                <a16:creationId xmlns:a16="http://schemas.microsoft.com/office/drawing/2014/main" id="{161193F2-CE3B-48B3-9BBE-2D7CFADCD92D}"/>
              </a:ext>
            </a:extLst>
          </p:cNvPr>
          <p:cNvSpPr txBox="1"/>
          <p:nvPr/>
        </p:nvSpPr>
        <p:spPr>
          <a:xfrm>
            <a:off x="6253721" y="3309620"/>
            <a:ext cx="660400"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b="1" dirty="0">
                <a:solidFill>
                  <a:srgbClr val="D2340F"/>
                </a:solidFill>
                <a:latin typeface="Microsoft YaHei"/>
                <a:cs typeface="Microsoft YaHei"/>
              </a:rPr>
              <a:t>自适应</a:t>
            </a:r>
            <a:r>
              <a:rPr sz="1000" b="1" spc="-5" dirty="0">
                <a:solidFill>
                  <a:srgbClr val="D2340F"/>
                </a:solidFill>
                <a:latin typeface="Microsoft YaHei"/>
                <a:cs typeface="Microsoft YaHei"/>
              </a:rPr>
              <a:t>UI </a:t>
            </a:r>
            <a:r>
              <a:rPr sz="1000" b="1" dirty="0">
                <a:solidFill>
                  <a:srgbClr val="D2340F"/>
                </a:solidFill>
                <a:latin typeface="Microsoft YaHei"/>
                <a:cs typeface="Microsoft YaHei"/>
              </a:rPr>
              <a:t> </a:t>
            </a:r>
            <a:r>
              <a:rPr sz="1000" dirty="0">
                <a:solidFill>
                  <a:srgbClr val="534C47"/>
                </a:solidFill>
                <a:latin typeface="Microsoft YaHei"/>
                <a:cs typeface="Microsoft YaHei"/>
              </a:rPr>
              <a:t>页面设计器 模式对话窗</a:t>
            </a:r>
            <a:endParaRPr sz="1000">
              <a:latin typeface="Microsoft YaHei"/>
              <a:cs typeface="Microsoft YaHei"/>
            </a:endParaRPr>
          </a:p>
        </p:txBody>
      </p:sp>
      <p:grpSp>
        <p:nvGrpSpPr>
          <p:cNvPr id="46" name="object 63">
            <a:extLst>
              <a:ext uri="{FF2B5EF4-FFF2-40B4-BE49-F238E27FC236}">
                <a16:creationId xmlns:a16="http://schemas.microsoft.com/office/drawing/2014/main" id="{2AFF3CAF-849B-4B06-A5CF-A57ABE40B067}"/>
              </a:ext>
            </a:extLst>
          </p:cNvPr>
          <p:cNvGrpSpPr/>
          <p:nvPr/>
        </p:nvGrpSpPr>
        <p:grpSpPr>
          <a:xfrm>
            <a:off x="6197423" y="2620141"/>
            <a:ext cx="1186759" cy="1748044"/>
            <a:chOff x="6218222" y="2688212"/>
            <a:chExt cx="1186759" cy="1748044"/>
          </a:xfrm>
        </p:grpSpPr>
        <p:sp>
          <p:nvSpPr>
            <p:cNvPr id="78" name="object 64">
              <a:extLst>
                <a:ext uri="{FF2B5EF4-FFF2-40B4-BE49-F238E27FC236}">
                  <a16:creationId xmlns:a16="http://schemas.microsoft.com/office/drawing/2014/main" id="{8A89E85F-9E38-482E-BAEB-E6C64581FE6F}"/>
                </a:ext>
              </a:extLst>
            </p:cNvPr>
            <p:cNvSpPr/>
            <p:nvPr/>
          </p:nvSpPr>
          <p:spPr>
            <a:xfrm>
              <a:off x="6439781" y="3131331"/>
              <a:ext cx="965200" cy="1304925"/>
            </a:xfrm>
            <a:custGeom>
              <a:avLst/>
              <a:gdLst/>
              <a:ahLst/>
              <a:cxnLst/>
              <a:rect l="l" t="t" r="r" b="b"/>
              <a:pathLst>
                <a:path w="965200" h="1304925">
                  <a:moveTo>
                    <a:pt x="964818" y="1304753"/>
                  </a:moveTo>
                  <a:lnTo>
                    <a:pt x="964818" y="218493"/>
                  </a:lnTo>
                  <a:lnTo>
                    <a:pt x="0" y="218493"/>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9" name="object 65">
              <a:extLst>
                <a:ext uri="{FF2B5EF4-FFF2-40B4-BE49-F238E27FC236}">
                  <a16:creationId xmlns:a16="http://schemas.microsoft.com/office/drawing/2014/main" id="{8387FEAB-BB24-4943-AD93-0B6CB27894F1}"/>
                </a:ext>
              </a:extLst>
            </p:cNvPr>
            <p:cNvSpPr/>
            <p:nvPr/>
          </p:nvSpPr>
          <p:spPr>
            <a:xfrm>
              <a:off x="6218222" y="2688212"/>
              <a:ext cx="443230" cy="443230"/>
            </a:xfrm>
            <a:custGeom>
              <a:avLst/>
              <a:gdLst/>
              <a:ahLst/>
              <a:cxnLst/>
              <a:rect l="l" t="t" r="r" b="b"/>
              <a:pathLst>
                <a:path w="443229" h="443230">
                  <a:moveTo>
                    <a:pt x="221559" y="0"/>
                  </a:moveTo>
                  <a:lnTo>
                    <a:pt x="176907" y="4501"/>
                  </a:lnTo>
                  <a:lnTo>
                    <a:pt x="135318" y="17411"/>
                  </a:lnTo>
                  <a:lnTo>
                    <a:pt x="97683" y="37838"/>
                  </a:lnTo>
                  <a:lnTo>
                    <a:pt x="64893" y="64893"/>
                  </a:lnTo>
                  <a:lnTo>
                    <a:pt x="37838" y="97683"/>
                  </a:lnTo>
                  <a:lnTo>
                    <a:pt x="17411" y="135318"/>
                  </a:lnTo>
                  <a:lnTo>
                    <a:pt x="4501" y="176907"/>
                  </a:lnTo>
                  <a:lnTo>
                    <a:pt x="0" y="221559"/>
                  </a:lnTo>
                  <a:lnTo>
                    <a:pt x="4501" y="266210"/>
                  </a:lnTo>
                  <a:lnTo>
                    <a:pt x="17411" y="307799"/>
                  </a:lnTo>
                  <a:lnTo>
                    <a:pt x="37838" y="345434"/>
                  </a:lnTo>
                  <a:lnTo>
                    <a:pt x="64893" y="378224"/>
                  </a:lnTo>
                  <a:lnTo>
                    <a:pt x="97683" y="405279"/>
                  </a:lnTo>
                  <a:lnTo>
                    <a:pt x="135318" y="425706"/>
                  </a:lnTo>
                  <a:lnTo>
                    <a:pt x="176907" y="438616"/>
                  </a:lnTo>
                  <a:lnTo>
                    <a:pt x="221559" y="443118"/>
                  </a:lnTo>
                  <a:lnTo>
                    <a:pt x="266211" y="438616"/>
                  </a:lnTo>
                  <a:lnTo>
                    <a:pt x="307800" y="425706"/>
                  </a:lnTo>
                  <a:lnTo>
                    <a:pt x="345435" y="405279"/>
                  </a:lnTo>
                  <a:lnTo>
                    <a:pt x="378225" y="378224"/>
                  </a:lnTo>
                  <a:lnTo>
                    <a:pt x="405279" y="345434"/>
                  </a:lnTo>
                  <a:lnTo>
                    <a:pt x="425707" y="307799"/>
                  </a:lnTo>
                  <a:lnTo>
                    <a:pt x="438616" y="266210"/>
                  </a:lnTo>
                  <a:lnTo>
                    <a:pt x="443118" y="221559"/>
                  </a:lnTo>
                  <a:lnTo>
                    <a:pt x="438616" y="176907"/>
                  </a:lnTo>
                  <a:lnTo>
                    <a:pt x="425707" y="135318"/>
                  </a:lnTo>
                  <a:lnTo>
                    <a:pt x="405279" y="97683"/>
                  </a:lnTo>
                  <a:lnTo>
                    <a:pt x="378225" y="64893"/>
                  </a:lnTo>
                  <a:lnTo>
                    <a:pt x="345435" y="37838"/>
                  </a:lnTo>
                  <a:lnTo>
                    <a:pt x="307800" y="17411"/>
                  </a:lnTo>
                  <a:lnTo>
                    <a:pt x="266211" y="4501"/>
                  </a:lnTo>
                  <a:lnTo>
                    <a:pt x="221559"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7" name="object 66">
            <a:extLst>
              <a:ext uri="{FF2B5EF4-FFF2-40B4-BE49-F238E27FC236}">
                <a16:creationId xmlns:a16="http://schemas.microsoft.com/office/drawing/2014/main" id="{0875B93E-6194-44C0-8FEB-9086D534AE30}"/>
              </a:ext>
            </a:extLst>
          </p:cNvPr>
          <p:cNvSpPr txBox="1"/>
          <p:nvPr/>
        </p:nvSpPr>
        <p:spPr>
          <a:xfrm>
            <a:off x="6291221" y="2493095"/>
            <a:ext cx="1579880" cy="444994"/>
          </a:xfrm>
          <a:prstGeom prst="rect">
            <a:avLst/>
          </a:prstGeom>
        </p:spPr>
        <p:txBody>
          <a:bodyPr vert="horz" wrap="square" lIns="0" tIns="5461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98145">
              <a:lnSpc>
                <a:spcPct val="100000"/>
              </a:lnSpc>
              <a:spcBef>
                <a:spcPts val="430"/>
              </a:spcBef>
            </a:pPr>
            <a:r>
              <a:rPr lang="zh-CN" altLang="en-US" sz="1000" b="1" dirty="0">
                <a:solidFill>
                  <a:srgbClr val="D2340F"/>
                </a:solidFill>
                <a:latin typeface="Microsoft YaHei"/>
                <a:cs typeface="Microsoft YaHei"/>
              </a:rPr>
              <a:t>交互式</a:t>
            </a:r>
            <a:r>
              <a:rPr sz="1000" b="1" dirty="0" err="1">
                <a:solidFill>
                  <a:srgbClr val="D2340F"/>
                </a:solidFill>
                <a:latin typeface="Microsoft YaHei"/>
                <a:cs typeface="Microsoft YaHei"/>
              </a:rPr>
              <a:t>网格（I</a:t>
            </a:r>
            <a:r>
              <a:rPr sz="1000" b="1" spc="-5" dirty="0" err="1">
                <a:solidFill>
                  <a:srgbClr val="D2340F"/>
                </a:solidFill>
                <a:latin typeface="Microsoft YaHei"/>
                <a:cs typeface="Microsoft YaHei"/>
              </a:rPr>
              <a:t>G</a:t>
            </a:r>
            <a:r>
              <a:rPr sz="1000" b="1" dirty="0">
                <a:solidFill>
                  <a:srgbClr val="D2340F"/>
                </a:solidFill>
                <a:latin typeface="Microsoft YaHei"/>
                <a:cs typeface="Microsoft YaHei"/>
              </a:rPr>
              <a:t>）</a:t>
            </a:r>
            <a:endParaRPr sz="1000" dirty="0">
              <a:latin typeface="Microsoft YaHei"/>
              <a:cs typeface="Microsoft YaHei"/>
            </a:endParaRPr>
          </a:p>
          <a:p>
            <a:pPr marL="12700">
              <a:lnSpc>
                <a:spcPct val="100000"/>
              </a:lnSpc>
              <a:spcBef>
                <a:spcPts val="400"/>
              </a:spcBef>
              <a:tabLst>
                <a:tab pos="398145" algn="l"/>
              </a:tabLst>
            </a:pPr>
            <a:r>
              <a:rPr sz="1200" b="1" spc="-5" dirty="0">
                <a:solidFill>
                  <a:srgbClr val="FCFBFA"/>
                </a:solidFill>
                <a:latin typeface="Microsoft YaHei"/>
                <a:cs typeface="Microsoft YaHei"/>
              </a:rPr>
              <a:t>5.1	</a:t>
            </a:r>
            <a:r>
              <a:rPr sz="1000" spc="-5" dirty="0">
                <a:solidFill>
                  <a:srgbClr val="534C47"/>
                </a:solidFill>
                <a:latin typeface="Microsoft YaHei"/>
                <a:cs typeface="Microsoft YaHei"/>
              </a:rPr>
              <a:t>Oracle</a:t>
            </a:r>
            <a:r>
              <a:rPr sz="1000" spc="-40" dirty="0">
                <a:solidFill>
                  <a:srgbClr val="534C47"/>
                </a:solidFill>
                <a:latin typeface="Microsoft YaHei"/>
                <a:cs typeface="Microsoft YaHei"/>
              </a:rPr>
              <a:t> </a:t>
            </a:r>
            <a:r>
              <a:rPr sz="1000" dirty="0">
                <a:solidFill>
                  <a:srgbClr val="534C47"/>
                </a:solidFill>
                <a:latin typeface="Microsoft YaHei"/>
                <a:cs typeface="Microsoft YaHei"/>
              </a:rPr>
              <a:t>JET</a:t>
            </a:r>
            <a:r>
              <a:rPr sz="1000" spc="-35" dirty="0">
                <a:solidFill>
                  <a:srgbClr val="534C47"/>
                </a:solidFill>
                <a:latin typeface="Microsoft YaHei"/>
                <a:cs typeface="Microsoft YaHei"/>
              </a:rPr>
              <a:t> </a:t>
            </a:r>
            <a:r>
              <a:rPr sz="1000" dirty="0">
                <a:solidFill>
                  <a:srgbClr val="534C47"/>
                </a:solidFill>
                <a:latin typeface="Microsoft YaHei"/>
                <a:cs typeface="Microsoft YaHei"/>
              </a:rPr>
              <a:t>图形控件</a:t>
            </a:r>
            <a:endParaRPr sz="1000" dirty="0">
              <a:latin typeface="Microsoft YaHei"/>
              <a:cs typeface="Microsoft YaHei"/>
            </a:endParaRPr>
          </a:p>
        </p:txBody>
      </p:sp>
      <p:sp>
        <p:nvSpPr>
          <p:cNvPr id="49" name="object 72">
            <a:extLst>
              <a:ext uri="{FF2B5EF4-FFF2-40B4-BE49-F238E27FC236}">
                <a16:creationId xmlns:a16="http://schemas.microsoft.com/office/drawing/2014/main" id="{F2ED399A-614C-4693-BBFE-75C485BD81A7}"/>
              </a:ext>
            </a:extLst>
          </p:cNvPr>
          <p:cNvSpPr/>
          <p:nvPr/>
        </p:nvSpPr>
        <p:spPr>
          <a:xfrm>
            <a:off x="6592246" y="4842093"/>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8"/>
                </a:lnTo>
                <a:lnTo>
                  <a:pt x="123209" y="543818"/>
                </a:lnTo>
                <a:lnTo>
                  <a:pt x="162641" y="568291"/>
                </a:lnTo>
                <a:lnTo>
                  <a:pt x="205821" y="586540"/>
                </a:lnTo>
                <a:lnTo>
                  <a:pt x="252127" y="597943"/>
                </a:lnTo>
                <a:lnTo>
                  <a:pt x="300941" y="601882"/>
                </a:lnTo>
                <a:lnTo>
                  <a:pt x="349755" y="597943"/>
                </a:lnTo>
                <a:lnTo>
                  <a:pt x="396062" y="586540"/>
                </a:lnTo>
                <a:lnTo>
                  <a:pt x="439241" y="568291"/>
                </a:lnTo>
                <a:lnTo>
                  <a:pt x="478673" y="543818"/>
                </a:lnTo>
                <a:lnTo>
                  <a:pt x="513739" y="513738"/>
                </a:lnTo>
                <a:lnTo>
                  <a:pt x="543818" y="478673"/>
                </a:lnTo>
                <a:lnTo>
                  <a:pt x="568292" y="439241"/>
                </a:lnTo>
                <a:lnTo>
                  <a:pt x="586541" y="396062"/>
                </a:lnTo>
                <a:lnTo>
                  <a:pt x="597944" y="349755"/>
                </a:lnTo>
                <a:lnTo>
                  <a:pt x="601883" y="300941"/>
                </a:lnTo>
                <a:lnTo>
                  <a:pt x="597944" y="252127"/>
                </a:lnTo>
                <a:lnTo>
                  <a:pt x="586541"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73">
            <a:extLst>
              <a:ext uri="{FF2B5EF4-FFF2-40B4-BE49-F238E27FC236}">
                <a16:creationId xmlns:a16="http://schemas.microsoft.com/office/drawing/2014/main" id="{D5446E1D-B199-47F5-B22F-DBDC97A898F3}"/>
              </a:ext>
            </a:extLst>
          </p:cNvPr>
          <p:cNvSpPr txBox="1"/>
          <p:nvPr/>
        </p:nvSpPr>
        <p:spPr>
          <a:xfrm>
            <a:off x="6652947" y="4992117"/>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20</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51" name="object 74">
            <a:extLst>
              <a:ext uri="{FF2B5EF4-FFF2-40B4-BE49-F238E27FC236}">
                <a16:creationId xmlns:a16="http://schemas.microsoft.com/office/drawing/2014/main" id="{AD3ED11A-24B4-48C1-B933-692E43DF90C0}"/>
              </a:ext>
            </a:extLst>
          </p:cNvPr>
          <p:cNvSpPr/>
          <p:nvPr/>
        </p:nvSpPr>
        <p:spPr>
          <a:xfrm>
            <a:off x="6893186" y="4711599"/>
            <a:ext cx="2566670" cy="130810"/>
          </a:xfrm>
          <a:custGeom>
            <a:avLst/>
            <a:gdLst/>
            <a:ahLst/>
            <a:cxnLst/>
            <a:rect l="l" t="t" r="r" b="b"/>
            <a:pathLst>
              <a:path w="2566670" h="130810">
                <a:moveTo>
                  <a:pt x="0" y="130494"/>
                </a:moveTo>
                <a:lnTo>
                  <a:pt x="0" y="0"/>
                </a:lnTo>
                <a:lnTo>
                  <a:pt x="2566389"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75">
            <a:extLst>
              <a:ext uri="{FF2B5EF4-FFF2-40B4-BE49-F238E27FC236}">
                <a16:creationId xmlns:a16="http://schemas.microsoft.com/office/drawing/2014/main" id="{5A9B031A-63A9-4C66-BEB0-D7240405D4F3}"/>
              </a:ext>
            </a:extLst>
          </p:cNvPr>
          <p:cNvSpPr txBox="1"/>
          <p:nvPr/>
        </p:nvSpPr>
        <p:spPr>
          <a:xfrm>
            <a:off x="7212332" y="4858005"/>
            <a:ext cx="1035050" cy="7112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dirty="0">
                <a:solidFill>
                  <a:srgbClr val="D2340F"/>
                </a:solidFill>
                <a:latin typeface="Microsoft YaHei"/>
                <a:cs typeface="Microsoft YaHei"/>
              </a:rPr>
              <a:t>友好</a:t>
            </a:r>
            <a:r>
              <a:rPr sz="1000" b="1" spc="-5" dirty="0">
                <a:solidFill>
                  <a:srgbClr val="D2340F"/>
                </a:solidFill>
                <a:latin typeface="Microsoft YaHei"/>
                <a:cs typeface="Microsoft YaHei"/>
              </a:rPr>
              <a:t>U</a:t>
            </a:r>
            <a:r>
              <a:rPr sz="1000" b="1" dirty="0">
                <a:solidFill>
                  <a:srgbClr val="D2340F"/>
                </a:solidFill>
                <a:latin typeface="Microsoft YaHei"/>
                <a:cs typeface="Microsoft YaHei"/>
              </a:rPr>
              <a:t>RL</a:t>
            </a:r>
            <a:endParaRPr sz="1000">
              <a:latin typeface="Microsoft YaHei"/>
              <a:cs typeface="Microsoft YaHei"/>
            </a:endParaRPr>
          </a:p>
          <a:p>
            <a:pPr marL="12700" marR="5080">
              <a:lnSpc>
                <a:spcPct val="150000"/>
              </a:lnSpc>
            </a:pPr>
            <a:r>
              <a:rPr sz="1000" dirty="0">
                <a:solidFill>
                  <a:srgbClr val="534C47"/>
                </a:solidFill>
                <a:latin typeface="Microsoft YaHei"/>
                <a:cs typeface="Microsoft YaHei"/>
              </a:rPr>
              <a:t>增强型导航菜单 </a:t>
            </a:r>
            <a:r>
              <a:rPr sz="1000" spc="-5" dirty="0">
                <a:solidFill>
                  <a:srgbClr val="534C47"/>
                </a:solidFill>
                <a:latin typeface="Microsoft YaHei"/>
                <a:cs typeface="Microsoft YaHei"/>
              </a:rPr>
              <a:t>Redw</a:t>
            </a:r>
            <a:r>
              <a:rPr sz="1000" dirty="0">
                <a:solidFill>
                  <a:srgbClr val="534C47"/>
                </a:solidFill>
                <a:latin typeface="Microsoft YaHei"/>
                <a:cs typeface="Microsoft YaHei"/>
              </a:rPr>
              <a:t>oo</a:t>
            </a:r>
            <a:r>
              <a:rPr sz="1000" spc="-5" dirty="0">
                <a:solidFill>
                  <a:srgbClr val="534C47"/>
                </a:solidFill>
                <a:latin typeface="Microsoft YaHei"/>
                <a:cs typeface="Microsoft YaHei"/>
              </a:rPr>
              <a:t>d</a:t>
            </a:r>
            <a:r>
              <a:rPr sz="1000" dirty="0">
                <a:solidFill>
                  <a:srgbClr val="534C47"/>
                </a:solidFill>
                <a:latin typeface="Microsoft YaHei"/>
                <a:cs typeface="Microsoft YaHei"/>
              </a:rPr>
              <a:t>风格UX</a:t>
            </a:r>
            <a:endParaRPr sz="1000">
              <a:latin typeface="Microsoft YaHei"/>
              <a:cs typeface="Microsoft YaHei"/>
            </a:endParaRPr>
          </a:p>
        </p:txBody>
      </p:sp>
      <p:sp>
        <p:nvSpPr>
          <p:cNvPr id="53" name="object 76">
            <a:extLst>
              <a:ext uri="{FF2B5EF4-FFF2-40B4-BE49-F238E27FC236}">
                <a16:creationId xmlns:a16="http://schemas.microsoft.com/office/drawing/2014/main" id="{AC9D092E-A304-4A25-BFF2-AF0D0EE5E057}"/>
              </a:ext>
            </a:extLst>
          </p:cNvPr>
          <p:cNvSpPr/>
          <p:nvPr/>
        </p:nvSpPr>
        <p:spPr>
          <a:xfrm>
            <a:off x="6592246" y="5861609"/>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0"/>
                </a:lnTo>
                <a:lnTo>
                  <a:pt x="252127" y="597944"/>
                </a:lnTo>
                <a:lnTo>
                  <a:pt x="300941" y="601883"/>
                </a:lnTo>
                <a:lnTo>
                  <a:pt x="349755" y="597944"/>
                </a:lnTo>
                <a:lnTo>
                  <a:pt x="396062" y="586540"/>
                </a:lnTo>
                <a:lnTo>
                  <a:pt x="439241" y="568292"/>
                </a:lnTo>
                <a:lnTo>
                  <a:pt x="478673" y="543818"/>
                </a:lnTo>
                <a:lnTo>
                  <a:pt x="513739" y="513739"/>
                </a:lnTo>
                <a:lnTo>
                  <a:pt x="543818" y="478673"/>
                </a:lnTo>
                <a:lnTo>
                  <a:pt x="568292" y="439241"/>
                </a:lnTo>
                <a:lnTo>
                  <a:pt x="586541" y="396062"/>
                </a:lnTo>
                <a:lnTo>
                  <a:pt x="597944" y="349755"/>
                </a:lnTo>
                <a:lnTo>
                  <a:pt x="601883" y="300941"/>
                </a:lnTo>
                <a:lnTo>
                  <a:pt x="597944" y="252127"/>
                </a:lnTo>
                <a:lnTo>
                  <a:pt x="586541" y="205820"/>
                </a:lnTo>
                <a:lnTo>
                  <a:pt x="568292" y="162641"/>
                </a:lnTo>
                <a:lnTo>
                  <a:pt x="543818" y="123209"/>
                </a:lnTo>
                <a:lnTo>
                  <a:pt x="513739"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4" name="object 77">
            <a:extLst>
              <a:ext uri="{FF2B5EF4-FFF2-40B4-BE49-F238E27FC236}">
                <a16:creationId xmlns:a16="http://schemas.microsoft.com/office/drawing/2014/main" id="{1B8D42EA-FF35-425E-982B-DBFE5B6490EE}"/>
              </a:ext>
            </a:extLst>
          </p:cNvPr>
          <p:cNvSpPr txBox="1"/>
          <p:nvPr/>
        </p:nvSpPr>
        <p:spPr>
          <a:xfrm>
            <a:off x="6652947" y="6013196"/>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20</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2</a:t>
            </a:r>
            <a:endParaRPr sz="1600">
              <a:latin typeface="Microsoft YaHei"/>
              <a:cs typeface="Microsoft YaHei"/>
            </a:endParaRPr>
          </a:p>
        </p:txBody>
      </p:sp>
      <p:sp>
        <p:nvSpPr>
          <p:cNvPr id="55" name="object 78">
            <a:extLst>
              <a:ext uri="{FF2B5EF4-FFF2-40B4-BE49-F238E27FC236}">
                <a16:creationId xmlns:a16="http://schemas.microsoft.com/office/drawing/2014/main" id="{895F6858-B6C6-4FB1-B64E-AA90B4658EF5}"/>
              </a:ext>
            </a:extLst>
          </p:cNvPr>
          <p:cNvSpPr txBox="1"/>
          <p:nvPr/>
        </p:nvSpPr>
        <p:spPr>
          <a:xfrm>
            <a:off x="7212705" y="5720589"/>
            <a:ext cx="1028700" cy="9398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246379">
              <a:lnSpc>
                <a:spcPct val="150000"/>
              </a:lnSpc>
              <a:spcBef>
                <a:spcPts val="100"/>
              </a:spcBef>
            </a:pPr>
            <a:r>
              <a:rPr sz="1000" b="1" dirty="0">
                <a:solidFill>
                  <a:srgbClr val="D2340F"/>
                </a:solidFill>
                <a:latin typeface="Microsoft YaHei"/>
                <a:cs typeface="Microsoft YaHei"/>
              </a:rPr>
              <a:t>全新的卡组件 自动化</a:t>
            </a:r>
            <a:endParaRPr sz="1000">
              <a:latin typeface="Microsoft YaHei"/>
              <a:cs typeface="Microsoft YaHei"/>
            </a:endParaRPr>
          </a:p>
          <a:p>
            <a:pPr marL="12700" marR="5080">
              <a:lnSpc>
                <a:spcPct val="150000"/>
              </a:lnSpc>
            </a:pPr>
            <a:r>
              <a:rPr sz="1000" dirty="0">
                <a:solidFill>
                  <a:srgbClr val="312D2A"/>
                </a:solidFill>
                <a:latin typeface="Microsoft YaHei"/>
                <a:cs typeface="Microsoft YaHei"/>
              </a:rPr>
              <a:t>分面搜索增强 </a:t>
            </a:r>
            <a:r>
              <a:rPr sz="1000" spc="-5" dirty="0">
                <a:solidFill>
                  <a:srgbClr val="312D2A"/>
                </a:solidFill>
                <a:latin typeface="Microsoft YaHei"/>
                <a:cs typeface="Microsoft YaHei"/>
              </a:rPr>
              <a:t>Redw</a:t>
            </a:r>
            <a:r>
              <a:rPr sz="1000" dirty="0">
                <a:solidFill>
                  <a:srgbClr val="312D2A"/>
                </a:solidFill>
                <a:latin typeface="Microsoft YaHei"/>
                <a:cs typeface="Microsoft YaHei"/>
              </a:rPr>
              <a:t>ood</a:t>
            </a:r>
            <a:r>
              <a:rPr sz="1000" spc="-5" dirty="0">
                <a:solidFill>
                  <a:srgbClr val="312D2A"/>
                </a:solidFill>
                <a:latin typeface="Microsoft YaHei"/>
                <a:cs typeface="Microsoft YaHei"/>
              </a:rPr>
              <a:t> </a:t>
            </a:r>
            <a:r>
              <a:rPr sz="1000" dirty="0">
                <a:solidFill>
                  <a:srgbClr val="312D2A"/>
                </a:solidFill>
                <a:latin typeface="Microsoft YaHei"/>
                <a:cs typeface="Microsoft YaHei"/>
              </a:rPr>
              <a:t>U</a:t>
            </a:r>
            <a:r>
              <a:rPr sz="1000" spc="5" dirty="0">
                <a:solidFill>
                  <a:srgbClr val="312D2A"/>
                </a:solidFill>
                <a:latin typeface="Microsoft YaHei"/>
                <a:cs typeface="Microsoft YaHei"/>
              </a:rPr>
              <a:t>I</a:t>
            </a:r>
            <a:r>
              <a:rPr sz="1000" dirty="0">
                <a:solidFill>
                  <a:srgbClr val="312D2A"/>
                </a:solidFill>
                <a:latin typeface="Microsoft YaHei"/>
                <a:cs typeface="Microsoft YaHei"/>
              </a:rPr>
              <a:t>更新</a:t>
            </a:r>
            <a:endParaRPr sz="1000">
              <a:latin typeface="Microsoft YaHei"/>
              <a:cs typeface="Microsoft YaHei"/>
            </a:endParaRPr>
          </a:p>
        </p:txBody>
      </p:sp>
      <p:grpSp>
        <p:nvGrpSpPr>
          <p:cNvPr id="56" name="object 79">
            <a:extLst>
              <a:ext uri="{FF2B5EF4-FFF2-40B4-BE49-F238E27FC236}">
                <a16:creationId xmlns:a16="http://schemas.microsoft.com/office/drawing/2014/main" id="{E9660490-7E3F-4889-9620-51247DF590AE}"/>
              </a:ext>
            </a:extLst>
          </p:cNvPr>
          <p:cNvGrpSpPr/>
          <p:nvPr/>
        </p:nvGrpSpPr>
        <p:grpSpPr>
          <a:xfrm>
            <a:off x="6893187" y="296326"/>
            <a:ext cx="3757271" cy="5565479"/>
            <a:chOff x="6913986" y="364397"/>
            <a:chExt cx="3757271" cy="5565479"/>
          </a:xfrm>
        </p:grpSpPr>
        <p:sp>
          <p:nvSpPr>
            <p:cNvPr id="74" name="object 80">
              <a:extLst>
                <a:ext uri="{FF2B5EF4-FFF2-40B4-BE49-F238E27FC236}">
                  <a16:creationId xmlns:a16="http://schemas.microsoft.com/office/drawing/2014/main" id="{4CAFD943-8FA6-4E22-BA28-EB56F65BDC41}"/>
                </a:ext>
              </a:extLst>
            </p:cNvPr>
            <p:cNvSpPr/>
            <p:nvPr/>
          </p:nvSpPr>
          <p:spPr>
            <a:xfrm>
              <a:off x="6913986" y="5512046"/>
              <a:ext cx="0" cy="417830"/>
            </a:xfrm>
            <a:custGeom>
              <a:avLst/>
              <a:gdLst/>
              <a:ahLst/>
              <a:cxnLst/>
              <a:rect l="l" t="t" r="r" b="b"/>
              <a:pathLst>
                <a:path h="417829">
                  <a:moveTo>
                    <a:pt x="0" y="417634"/>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5" name="object 81">
              <a:extLst>
                <a:ext uri="{FF2B5EF4-FFF2-40B4-BE49-F238E27FC236}">
                  <a16:creationId xmlns:a16="http://schemas.microsoft.com/office/drawing/2014/main" id="{F7D099B9-80C9-4984-8884-BEB8A0909380}"/>
                </a:ext>
              </a:extLst>
            </p:cNvPr>
            <p:cNvSpPr/>
            <p:nvPr/>
          </p:nvSpPr>
          <p:spPr>
            <a:xfrm>
              <a:off x="9480375" y="4645231"/>
              <a:ext cx="0" cy="136525"/>
            </a:xfrm>
            <a:custGeom>
              <a:avLst/>
              <a:gdLst/>
              <a:ahLst/>
              <a:cxnLst/>
              <a:rect l="l" t="t" r="r" b="b"/>
              <a:pathLst>
                <a:path h="136525">
                  <a:moveTo>
                    <a:pt x="0" y="136336"/>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6" name="object 82">
              <a:extLst>
                <a:ext uri="{FF2B5EF4-FFF2-40B4-BE49-F238E27FC236}">
                  <a16:creationId xmlns:a16="http://schemas.microsoft.com/office/drawing/2014/main" id="{7FE97498-35D0-40A0-82BD-C89EBD8A0293}"/>
                </a:ext>
              </a:extLst>
            </p:cNvPr>
            <p:cNvSpPr/>
            <p:nvPr/>
          </p:nvSpPr>
          <p:spPr>
            <a:xfrm>
              <a:off x="10123887" y="966280"/>
              <a:ext cx="547370" cy="3292475"/>
            </a:xfrm>
            <a:custGeom>
              <a:avLst/>
              <a:gdLst/>
              <a:ahLst/>
              <a:cxnLst/>
              <a:rect l="l" t="t" r="r" b="b"/>
              <a:pathLst>
                <a:path w="547370" h="3292475">
                  <a:moveTo>
                    <a:pt x="546792" y="3292299"/>
                  </a:moveTo>
                  <a:lnTo>
                    <a:pt x="546792" y="3039515"/>
                  </a:lnTo>
                  <a:lnTo>
                    <a:pt x="0" y="3039515"/>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83">
              <a:extLst>
                <a:ext uri="{FF2B5EF4-FFF2-40B4-BE49-F238E27FC236}">
                  <a16:creationId xmlns:a16="http://schemas.microsoft.com/office/drawing/2014/main" id="{B5F7BB2D-9B44-4056-856C-BAE4E7835E97}"/>
                </a:ext>
              </a:extLst>
            </p:cNvPr>
            <p:cNvSpPr/>
            <p:nvPr/>
          </p:nvSpPr>
          <p:spPr>
            <a:xfrm>
              <a:off x="9822945" y="364397"/>
              <a:ext cx="601980" cy="601980"/>
            </a:xfrm>
            <a:custGeom>
              <a:avLst/>
              <a:gdLst/>
              <a:ahLst/>
              <a:cxnLst/>
              <a:rect l="l" t="t" r="r" b="b"/>
              <a:pathLst>
                <a:path w="601979" h="601980">
                  <a:moveTo>
                    <a:pt x="300941" y="0"/>
                  </a:moveTo>
                  <a:lnTo>
                    <a:pt x="252127" y="3938"/>
                  </a:lnTo>
                  <a:lnTo>
                    <a:pt x="205820" y="15342"/>
                  </a:lnTo>
                  <a:lnTo>
                    <a:pt x="162641" y="33590"/>
                  </a:lnTo>
                  <a:lnTo>
                    <a:pt x="123209" y="58064"/>
                  </a:lnTo>
                  <a:lnTo>
                    <a:pt x="88143"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8" y="513738"/>
                  </a:lnTo>
                  <a:lnTo>
                    <a:pt x="543818" y="478673"/>
                  </a:lnTo>
                  <a:lnTo>
                    <a:pt x="568291" y="439241"/>
                  </a:lnTo>
                  <a:lnTo>
                    <a:pt x="586540" y="396062"/>
                  </a:lnTo>
                  <a:lnTo>
                    <a:pt x="597943" y="349755"/>
                  </a:lnTo>
                  <a:lnTo>
                    <a:pt x="601882" y="300941"/>
                  </a:lnTo>
                  <a:lnTo>
                    <a:pt x="597943" y="252127"/>
                  </a:lnTo>
                  <a:lnTo>
                    <a:pt x="586540" y="205820"/>
                  </a:lnTo>
                  <a:lnTo>
                    <a:pt x="568291" y="162641"/>
                  </a:lnTo>
                  <a:lnTo>
                    <a:pt x="543818" y="123209"/>
                  </a:lnTo>
                  <a:lnTo>
                    <a:pt x="513738"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7" name="object 84">
            <a:extLst>
              <a:ext uri="{FF2B5EF4-FFF2-40B4-BE49-F238E27FC236}">
                <a16:creationId xmlns:a16="http://schemas.microsoft.com/office/drawing/2014/main" id="{5A09DB96-6DE0-41BD-8BE6-B1737905A0B6}"/>
              </a:ext>
            </a:extLst>
          </p:cNvPr>
          <p:cNvSpPr txBox="1"/>
          <p:nvPr/>
        </p:nvSpPr>
        <p:spPr>
          <a:xfrm>
            <a:off x="9862848" y="447548"/>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22</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58" name="object 85">
            <a:extLst>
              <a:ext uri="{FF2B5EF4-FFF2-40B4-BE49-F238E27FC236}">
                <a16:creationId xmlns:a16="http://schemas.microsoft.com/office/drawing/2014/main" id="{EF49F41D-860D-45B7-A786-C7B0947D8136}"/>
              </a:ext>
            </a:extLst>
          </p:cNvPr>
          <p:cNvSpPr txBox="1"/>
          <p:nvPr/>
        </p:nvSpPr>
        <p:spPr>
          <a:xfrm>
            <a:off x="10436785" y="200661"/>
            <a:ext cx="1344930" cy="711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50000"/>
              </a:lnSpc>
              <a:spcBef>
                <a:spcPts val="100"/>
              </a:spcBef>
            </a:pPr>
            <a:r>
              <a:rPr sz="1000" b="1" dirty="0">
                <a:solidFill>
                  <a:srgbClr val="D2340F"/>
                </a:solidFill>
                <a:latin typeface="Microsoft YaHei"/>
                <a:cs typeface="Microsoft YaHei"/>
              </a:rPr>
              <a:t>审批和统一任务清单 </a:t>
            </a:r>
            <a:r>
              <a:rPr sz="1000" dirty="0">
                <a:solidFill>
                  <a:srgbClr val="534C47"/>
                </a:solidFill>
                <a:latin typeface="Microsoft YaHei"/>
                <a:cs typeface="Microsoft YaHei"/>
              </a:rPr>
              <a:t>J</a:t>
            </a:r>
            <a:r>
              <a:rPr sz="1000" spc="-5" dirty="0">
                <a:solidFill>
                  <a:srgbClr val="534C47"/>
                </a:solidFill>
                <a:latin typeface="Microsoft YaHei"/>
                <a:cs typeface="Microsoft YaHei"/>
              </a:rPr>
              <a:t>SON</a:t>
            </a:r>
            <a:r>
              <a:rPr sz="1000" dirty="0">
                <a:solidFill>
                  <a:srgbClr val="534C47"/>
                </a:solidFill>
                <a:latin typeface="Microsoft YaHei"/>
                <a:cs typeface="Microsoft YaHei"/>
              </a:rPr>
              <a:t>或</a:t>
            </a:r>
            <a:r>
              <a:rPr sz="1000" spc="-5" dirty="0">
                <a:solidFill>
                  <a:srgbClr val="534C47"/>
                </a:solidFill>
                <a:latin typeface="Microsoft YaHei"/>
                <a:cs typeface="Microsoft YaHei"/>
              </a:rPr>
              <a:t>YAML</a:t>
            </a:r>
            <a:r>
              <a:rPr sz="1000" dirty="0">
                <a:solidFill>
                  <a:srgbClr val="534C47"/>
                </a:solidFill>
                <a:latin typeface="Microsoft YaHei"/>
                <a:cs typeface="Microsoft YaHei"/>
              </a:rPr>
              <a:t>导出格式  </a:t>
            </a:r>
            <a:r>
              <a:rPr sz="1000" spc="-5" dirty="0">
                <a:solidFill>
                  <a:srgbClr val="534C47"/>
                </a:solidFill>
                <a:latin typeface="Microsoft YaHei"/>
                <a:cs typeface="Microsoft YaHei"/>
              </a:rPr>
              <a:t>PWA</a:t>
            </a:r>
            <a:r>
              <a:rPr sz="1000" dirty="0">
                <a:solidFill>
                  <a:srgbClr val="534C47"/>
                </a:solidFill>
                <a:latin typeface="Microsoft YaHei"/>
                <a:cs typeface="Microsoft YaHei"/>
              </a:rPr>
              <a:t>用户体验优化</a:t>
            </a:r>
            <a:endParaRPr sz="1000">
              <a:latin typeface="Microsoft YaHei"/>
              <a:cs typeface="Microsoft YaHei"/>
            </a:endParaRPr>
          </a:p>
        </p:txBody>
      </p:sp>
      <p:sp>
        <p:nvSpPr>
          <p:cNvPr id="59" name="object 86">
            <a:extLst>
              <a:ext uri="{FF2B5EF4-FFF2-40B4-BE49-F238E27FC236}">
                <a16:creationId xmlns:a16="http://schemas.microsoft.com/office/drawing/2014/main" id="{97E2A063-63BB-4EBA-A9E2-60CB60ECBD6E}"/>
              </a:ext>
            </a:extLst>
          </p:cNvPr>
          <p:cNvSpPr/>
          <p:nvPr/>
        </p:nvSpPr>
        <p:spPr>
          <a:xfrm>
            <a:off x="9792093" y="1186503"/>
            <a:ext cx="601980" cy="601980"/>
          </a:xfrm>
          <a:custGeom>
            <a:avLst/>
            <a:gdLst/>
            <a:ahLst/>
            <a:cxnLst/>
            <a:rect l="l" t="t" r="r" b="b"/>
            <a:pathLst>
              <a:path w="601979" h="601980">
                <a:moveTo>
                  <a:pt x="300941" y="0"/>
                </a:moveTo>
                <a:lnTo>
                  <a:pt x="252127" y="3938"/>
                </a:lnTo>
                <a:lnTo>
                  <a:pt x="205821" y="15342"/>
                </a:lnTo>
                <a:lnTo>
                  <a:pt x="162641" y="33590"/>
                </a:lnTo>
                <a:lnTo>
                  <a:pt x="123209" y="58064"/>
                </a:lnTo>
                <a:lnTo>
                  <a:pt x="88144"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4" y="513738"/>
                </a:lnTo>
                <a:lnTo>
                  <a:pt x="123209" y="543818"/>
                </a:lnTo>
                <a:lnTo>
                  <a:pt x="162641" y="568291"/>
                </a:lnTo>
                <a:lnTo>
                  <a:pt x="205821" y="586540"/>
                </a:lnTo>
                <a:lnTo>
                  <a:pt x="252127" y="597943"/>
                </a:lnTo>
                <a:lnTo>
                  <a:pt x="300941" y="601882"/>
                </a:lnTo>
                <a:lnTo>
                  <a:pt x="349756" y="597943"/>
                </a:lnTo>
                <a:lnTo>
                  <a:pt x="396062" y="586540"/>
                </a:lnTo>
                <a:lnTo>
                  <a:pt x="439242" y="568291"/>
                </a:lnTo>
                <a:lnTo>
                  <a:pt x="478674" y="543818"/>
                </a:lnTo>
                <a:lnTo>
                  <a:pt x="513739" y="513738"/>
                </a:lnTo>
                <a:lnTo>
                  <a:pt x="543819" y="478673"/>
                </a:lnTo>
                <a:lnTo>
                  <a:pt x="568293" y="439240"/>
                </a:lnTo>
                <a:lnTo>
                  <a:pt x="586541" y="396061"/>
                </a:lnTo>
                <a:lnTo>
                  <a:pt x="597944" y="349754"/>
                </a:lnTo>
                <a:lnTo>
                  <a:pt x="601883" y="300940"/>
                </a:lnTo>
                <a:lnTo>
                  <a:pt x="597944" y="252126"/>
                </a:lnTo>
                <a:lnTo>
                  <a:pt x="586541" y="205819"/>
                </a:lnTo>
                <a:lnTo>
                  <a:pt x="568293" y="162640"/>
                </a:lnTo>
                <a:lnTo>
                  <a:pt x="543819" y="123208"/>
                </a:lnTo>
                <a:lnTo>
                  <a:pt x="513739" y="88143"/>
                </a:lnTo>
                <a:lnTo>
                  <a:pt x="478674" y="58064"/>
                </a:lnTo>
                <a:lnTo>
                  <a:pt x="439242" y="33590"/>
                </a:lnTo>
                <a:lnTo>
                  <a:pt x="396062" y="15342"/>
                </a:lnTo>
                <a:lnTo>
                  <a:pt x="349756"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0" name="object 87">
            <a:extLst>
              <a:ext uri="{FF2B5EF4-FFF2-40B4-BE49-F238E27FC236}">
                <a16:creationId xmlns:a16="http://schemas.microsoft.com/office/drawing/2014/main" id="{4AE46B57-4226-4421-846E-2729E9F7872A}"/>
              </a:ext>
            </a:extLst>
          </p:cNvPr>
          <p:cNvSpPr txBox="1"/>
          <p:nvPr/>
        </p:nvSpPr>
        <p:spPr>
          <a:xfrm>
            <a:off x="9852796" y="1188213"/>
            <a:ext cx="1666875" cy="10922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6265">
              <a:lnSpc>
                <a:spcPct val="100000"/>
              </a:lnSpc>
              <a:spcBef>
                <a:spcPts val="100"/>
              </a:spcBef>
            </a:pPr>
            <a:r>
              <a:rPr sz="1000" b="1" dirty="0">
                <a:solidFill>
                  <a:srgbClr val="C00000"/>
                </a:solidFill>
                <a:latin typeface="Microsoft YaHei"/>
                <a:cs typeface="Microsoft YaHei"/>
              </a:rPr>
              <a:t>应用级搜索功能</a:t>
            </a:r>
            <a:endParaRPr sz="1000">
              <a:latin typeface="Microsoft YaHei"/>
              <a:cs typeface="Microsoft YaHei"/>
            </a:endParaRPr>
          </a:p>
          <a:p>
            <a:pPr marL="12700">
              <a:lnSpc>
                <a:spcPct val="100000"/>
              </a:lnSpc>
              <a:tabLst>
                <a:tab pos="596265" algn="l"/>
              </a:tabLst>
            </a:pPr>
            <a:r>
              <a:rPr sz="1600" b="1" dirty="0">
                <a:solidFill>
                  <a:srgbClr val="FCFBFA"/>
                </a:solidFill>
                <a:latin typeface="Microsoft YaHei"/>
                <a:cs typeface="Microsoft YaHei"/>
              </a:rPr>
              <a:t>22.2	</a:t>
            </a:r>
            <a:r>
              <a:rPr sz="1000" b="1" dirty="0">
                <a:solidFill>
                  <a:srgbClr val="C00000"/>
                </a:solidFill>
                <a:latin typeface="Microsoft YaHei"/>
                <a:cs typeface="Microsoft YaHei"/>
              </a:rPr>
              <a:t>API接口调用增强</a:t>
            </a:r>
            <a:endParaRPr sz="1000">
              <a:latin typeface="Microsoft YaHei"/>
              <a:cs typeface="Microsoft YaHei"/>
            </a:endParaRPr>
          </a:p>
          <a:p>
            <a:pPr marL="596265" marR="5080">
              <a:lnSpc>
                <a:spcPts val="1800"/>
              </a:lnSpc>
            </a:pPr>
            <a:r>
              <a:rPr sz="1000" dirty="0">
                <a:solidFill>
                  <a:srgbClr val="534C47"/>
                </a:solidFill>
                <a:latin typeface="Microsoft YaHei"/>
                <a:cs typeface="Microsoft YaHei"/>
              </a:rPr>
              <a:t>审批组件增强 </a:t>
            </a:r>
            <a:r>
              <a:rPr sz="1000" spc="5" dirty="0">
                <a:solidFill>
                  <a:srgbClr val="534C47"/>
                </a:solidFill>
                <a:latin typeface="Microsoft YaHei"/>
                <a:cs typeface="Microsoft YaHei"/>
              </a:rPr>
              <a:t> </a:t>
            </a:r>
            <a:r>
              <a:rPr sz="1000" dirty="0">
                <a:solidFill>
                  <a:srgbClr val="534C47"/>
                </a:solidFill>
                <a:latin typeface="Microsoft YaHei"/>
                <a:cs typeface="Microsoft YaHei"/>
              </a:rPr>
              <a:t>P</a:t>
            </a:r>
            <a:r>
              <a:rPr sz="1000" spc="-10" dirty="0">
                <a:solidFill>
                  <a:srgbClr val="534C47"/>
                </a:solidFill>
                <a:latin typeface="Microsoft YaHei"/>
                <a:cs typeface="Microsoft YaHei"/>
              </a:rPr>
              <a:t>W</a:t>
            </a:r>
            <a:r>
              <a:rPr sz="1000" spc="-5" dirty="0">
                <a:solidFill>
                  <a:srgbClr val="534C47"/>
                </a:solidFill>
                <a:latin typeface="Microsoft YaHei"/>
                <a:cs typeface="Microsoft YaHei"/>
              </a:rPr>
              <a:t>A</a:t>
            </a:r>
            <a:r>
              <a:rPr sz="1000" dirty="0">
                <a:solidFill>
                  <a:srgbClr val="534C47"/>
                </a:solidFill>
                <a:latin typeface="Microsoft YaHei"/>
                <a:cs typeface="Microsoft YaHei"/>
              </a:rPr>
              <a:t>及移动端增强 主题风格及UI增强</a:t>
            </a:r>
            <a:endParaRPr sz="1000">
              <a:latin typeface="Microsoft YaHei"/>
              <a:cs typeface="Microsoft YaHei"/>
            </a:endParaRPr>
          </a:p>
        </p:txBody>
      </p:sp>
      <p:sp>
        <p:nvSpPr>
          <p:cNvPr id="61" name="object 88">
            <a:extLst>
              <a:ext uri="{FF2B5EF4-FFF2-40B4-BE49-F238E27FC236}">
                <a16:creationId xmlns:a16="http://schemas.microsoft.com/office/drawing/2014/main" id="{F4A32F58-55C4-441F-9E4D-A3DCF31F3796}"/>
              </a:ext>
            </a:extLst>
          </p:cNvPr>
          <p:cNvSpPr/>
          <p:nvPr/>
        </p:nvSpPr>
        <p:spPr>
          <a:xfrm>
            <a:off x="9304167" y="4840253"/>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1"/>
                </a:lnTo>
                <a:lnTo>
                  <a:pt x="252127" y="597944"/>
                </a:lnTo>
                <a:lnTo>
                  <a:pt x="300941" y="601883"/>
                </a:lnTo>
                <a:lnTo>
                  <a:pt x="349756" y="597944"/>
                </a:lnTo>
                <a:lnTo>
                  <a:pt x="396062" y="586541"/>
                </a:lnTo>
                <a:lnTo>
                  <a:pt x="439242" y="568292"/>
                </a:lnTo>
                <a:lnTo>
                  <a:pt x="478674" y="543818"/>
                </a:lnTo>
                <a:lnTo>
                  <a:pt x="513739" y="513739"/>
                </a:lnTo>
                <a:lnTo>
                  <a:pt x="543819" y="478673"/>
                </a:lnTo>
                <a:lnTo>
                  <a:pt x="568293" y="439241"/>
                </a:lnTo>
                <a:lnTo>
                  <a:pt x="586541" y="396062"/>
                </a:lnTo>
                <a:lnTo>
                  <a:pt x="597944" y="349755"/>
                </a:lnTo>
                <a:lnTo>
                  <a:pt x="601883" y="300941"/>
                </a:lnTo>
                <a:lnTo>
                  <a:pt x="597944" y="252127"/>
                </a:lnTo>
                <a:lnTo>
                  <a:pt x="586541" y="205820"/>
                </a:lnTo>
                <a:lnTo>
                  <a:pt x="568293" y="162641"/>
                </a:lnTo>
                <a:lnTo>
                  <a:pt x="543819" y="123209"/>
                </a:lnTo>
                <a:lnTo>
                  <a:pt x="513739" y="88143"/>
                </a:lnTo>
                <a:lnTo>
                  <a:pt x="478674" y="58064"/>
                </a:lnTo>
                <a:lnTo>
                  <a:pt x="439242" y="33590"/>
                </a:lnTo>
                <a:lnTo>
                  <a:pt x="396062" y="15342"/>
                </a:lnTo>
                <a:lnTo>
                  <a:pt x="349756"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2" name="object 89">
            <a:extLst>
              <a:ext uri="{FF2B5EF4-FFF2-40B4-BE49-F238E27FC236}">
                <a16:creationId xmlns:a16="http://schemas.microsoft.com/office/drawing/2014/main" id="{2BC2BC29-70D9-47E1-B5EE-538F6728B96D}"/>
              </a:ext>
            </a:extLst>
          </p:cNvPr>
          <p:cNvSpPr txBox="1"/>
          <p:nvPr/>
        </p:nvSpPr>
        <p:spPr>
          <a:xfrm>
            <a:off x="9364869" y="4992117"/>
            <a:ext cx="46037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b="1" dirty="0">
                <a:solidFill>
                  <a:srgbClr val="FCFBFA"/>
                </a:solidFill>
                <a:latin typeface="Microsoft YaHei"/>
                <a:cs typeface="Microsoft YaHei"/>
              </a:rPr>
              <a:t>21</a:t>
            </a:r>
            <a:r>
              <a:rPr sz="1600" b="1" spc="5" dirty="0">
                <a:solidFill>
                  <a:srgbClr val="FCFBFA"/>
                </a:solidFill>
                <a:latin typeface="Microsoft YaHei"/>
                <a:cs typeface="Microsoft YaHei"/>
              </a:rPr>
              <a:t>.</a:t>
            </a:r>
            <a:r>
              <a:rPr sz="1600" b="1" dirty="0">
                <a:solidFill>
                  <a:srgbClr val="FCFBFA"/>
                </a:solidFill>
                <a:latin typeface="Microsoft YaHei"/>
                <a:cs typeface="Microsoft YaHei"/>
              </a:rPr>
              <a:t>1</a:t>
            </a:r>
            <a:endParaRPr sz="1600">
              <a:latin typeface="Microsoft YaHei"/>
              <a:cs typeface="Microsoft YaHei"/>
            </a:endParaRPr>
          </a:p>
        </p:txBody>
      </p:sp>
      <p:sp>
        <p:nvSpPr>
          <p:cNvPr id="63" name="object 90">
            <a:extLst>
              <a:ext uri="{FF2B5EF4-FFF2-40B4-BE49-F238E27FC236}">
                <a16:creationId xmlns:a16="http://schemas.microsoft.com/office/drawing/2014/main" id="{8ECC7FC3-1A67-4003-94D7-1E0D1C9FAB91}"/>
              </a:ext>
            </a:extLst>
          </p:cNvPr>
          <p:cNvSpPr txBox="1"/>
          <p:nvPr/>
        </p:nvSpPr>
        <p:spPr>
          <a:xfrm>
            <a:off x="9940646" y="4778756"/>
            <a:ext cx="1212850" cy="939800"/>
          </a:xfrm>
          <a:prstGeom prst="rect">
            <a:avLst/>
          </a:prstGeom>
        </p:spPr>
        <p:txBody>
          <a:bodyPr vert="horz" wrap="square" lIns="0" tIns="889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700"/>
              </a:spcBef>
            </a:pPr>
            <a:r>
              <a:rPr sz="1000" b="1" dirty="0">
                <a:solidFill>
                  <a:srgbClr val="D2340F"/>
                </a:solidFill>
                <a:latin typeface="Microsoft YaHei"/>
                <a:cs typeface="Microsoft YaHei"/>
              </a:rPr>
              <a:t>原生地图组件</a:t>
            </a:r>
            <a:endParaRPr sz="1000">
              <a:latin typeface="Microsoft YaHei"/>
              <a:cs typeface="Microsoft YaHei"/>
            </a:endParaRPr>
          </a:p>
          <a:p>
            <a:pPr marL="12700">
              <a:lnSpc>
                <a:spcPct val="100000"/>
              </a:lnSpc>
              <a:spcBef>
                <a:spcPts val="600"/>
              </a:spcBef>
            </a:pPr>
            <a:r>
              <a:rPr sz="1000" dirty="0">
                <a:solidFill>
                  <a:srgbClr val="534C47"/>
                </a:solidFill>
                <a:latin typeface="Microsoft YaHei"/>
                <a:cs typeface="Microsoft YaHei"/>
              </a:rPr>
              <a:t>分面搜索增强</a:t>
            </a:r>
            <a:endParaRPr sz="1000">
              <a:latin typeface="Microsoft YaHei"/>
              <a:cs typeface="Microsoft YaHei"/>
            </a:endParaRPr>
          </a:p>
          <a:p>
            <a:pPr marL="12700" marR="5080">
              <a:lnSpc>
                <a:spcPct val="150000"/>
              </a:lnSpc>
            </a:pPr>
            <a:r>
              <a:rPr sz="1000" spc="-5" dirty="0">
                <a:solidFill>
                  <a:srgbClr val="534C47"/>
                </a:solidFill>
                <a:latin typeface="Microsoft YaHei"/>
                <a:cs typeface="Microsoft YaHei"/>
              </a:rPr>
              <a:t>R</a:t>
            </a:r>
            <a:r>
              <a:rPr sz="1000" dirty="0">
                <a:solidFill>
                  <a:srgbClr val="534C47"/>
                </a:solidFill>
                <a:latin typeface="Microsoft YaHei"/>
                <a:cs typeface="Microsoft YaHei"/>
              </a:rPr>
              <a:t>E</a:t>
            </a:r>
            <a:r>
              <a:rPr sz="1000" spc="-5" dirty="0">
                <a:solidFill>
                  <a:srgbClr val="534C47"/>
                </a:solidFill>
                <a:latin typeface="Microsoft YaHei"/>
                <a:cs typeface="Microsoft YaHei"/>
              </a:rPr>
              <a:t>S</a:t>
            </a:r>
            <a:r>
              <a:rPr sz="1000" dirty="0">
                <a:solidFill>
                  <a:srgbClr val="534C47"/>
                </a:solidFill>
                <a:latin typeface="Microsoft YaHei"/>
                <a:cs typeface="Microsoft YaHei"/>
              </a:rPr>
              <a:t>T数据源功能提升  </a:t>
            </a:r>
            <a:r>
              <a:rPr sz="1000" spc="-5" dirty="0">
                <a:solidFill>
                  <a:srgbClr val="534C47"/>
                </a:solidFill>
                <a:latin typeface="Microsoft YaHei"/>
                <a:cs typeface="Microsoft YaHei"/>
              </a:rPr>
              <a:t>Markdown</a:t>
            </a:r>
            <a:r>
              <a:rPr sz="1000" dirty="0">
                <a:solidFill>
                  <a:srgbClr val="534C47"/>
                </a:solidFill>
                <a:latin typeface="Microsoft YaHei"/>
                <a:cs typeface="Microsoft YaHei"/>
              </a:rPr>
              <a:t>原生支持</a:t>
            </a:r>
            <a:endParaRPr sz="1000">
              <a:latin typeface="Microsoft YaHei"/>
              <a:cs typeface="Microsoft YaHei"/>
            </a:endParaRPr>
          </a:p>
        </p:txBody>
      </p:sp>
      <p:sp>
        <p:nvSpPr>
          <p:cNvPr id="64" name="object 91">
            <a:extLst>
              <a:ext uri="{FF2B5EF4-FFF2-40B4-BE49-F238E27FC236}">
                <a16:creationId xmlns:a16="http://schemas.microsoft.com/office/drawing/2014/main" id="{EFE3D7B7-BBE7-444A-9DDF-27697D463168}"/>
              </a:ext>
            </a:extLst>
          </p:cNvPr>
          <p:cNvSpPr/>
          <p:nvPr/>
        </p:nvSpPr>
        <p:spPr>
          <a:xfrm>
            <a:off x="9304167" y="5859769"/>
            <a:ext cx="601980" cy="601980"/>
          </a:xfrm>
          <a:custGeom>
            <a:avLst/>
            <a:gdLst/>
            <a:ahLst/>
            <a:cxnLst/>
            <a:rect l="l" t="t" r="r" b="b"/>
            <a:pathLst>
              <a:path w="601979" h="601979">
                <a:moveTo>
                  <a:pt x="300941" y="0"/>
                </a:moveTo>
                <a:lnTo>
                  <a:pt x="252127" y="3938"/>
                </a:lnTo>
                <a:lnTo>
                  <a:pt x="205821" y="15342"/>
                </a:lnTo>
                <a:lnTo>
                  <a:pt x="162641" y="33590"/>
                </a:lnTo>
                <a:lnTo>
                  <a:pt x="123209" y="58064"/>
                </a:lnTo>
                <a:lnTo>
                  <a:pt x="88144" y="88143"/>
                </a:lnTo>
                <a:lnTo>
                  <a:pt x="58064" y="123209"/>
                </a:lnTo>
                <a:lnTo>
                  <a:pt x="33590" y="162641"/>
                </a:lnTo>
                <a:lnTo>
                  <a:pt x="15342" y="205820"/>
                </a:lnTo>
                <a:lnTo>
                  <a:pt x="3938" y="252127"/>
                </a:lnTo>
                <a:lnTo>
                  <a:pt x="0" y="300941"/>
                </a:lnTo>
                <a:lnTo>
                  <a:pt x="3938" y="349755"/>
                </a:lnTo>
                <a:lnTo>
                  <a:pt x="15342" y="396062"/>
                </a:lnTo>
                <a:lnTo>
                  <a:pt x="33590" y="439241"/>
                </a:lnTo>
                <a:lnTo>
                  <a:pt x="58064" y="478673"/>
                </a:lnTo>
                <a:lnTo>
                  <a:pt x="88144" y="513739"/>
                </a:lnTo>
                <a:lnTo>
                  <a:pt x="123209" y="543818"/>
                </a:lnTo>
                <a:lnTo>
                  <a:pt x="162641" y="568292"/>
                </a:lnTo>
                <a:lnTo>
                  <a:pt x="205821" y="586540"/>
                </a:lnTo>
                <a:lnTo>
                  <a:pt x="252127" y="597944"/>
                </a:lnTo>
                <a:lnTo>
                  <a:pt x="300941" y="601882"/>
                </a:lnTo>
                <a:lnTo>
                  <a:pt x="349756" y="597944"/>
                </a:lnTo>
                <a:lnTo>
                  <a:pt x="396062" y="586540"/>
                </a:lnTo>
                <a:lnTo>
                  <a:pt x="439242" y="568292"/>
                </a:lnTo>
                <a:lnTo>
                  <a:pt x="478674" y="543818"/>
                </a:lnTo>
                <a:lnTo>
                  <a:pt x="513739" y="513739"/>
                </a:lnTo>
                <a:lnTo>
                  <a:pt x="543819" y="478673"/>
                </a:lnTo>
                <a:lnTo>
                  <a:pt x="568293" y="439241"/>
                </a:lnTo>
                <a:lnTo>
                  <a:pt x="586541" y="396062"/>
                </a:lnTo>
                <a:lnTo>
                  <a:pt x="597944" y="349755"/>
                </a:lnTo>
                <a:lnTo>
                  <a:pt x="601883" y="300941"/>
                </a:lnTo>
                <a:lnTo>
                  <a:pt x="597944" y="252127"/>
                </a:lnTo>
                <a:lnTo>
                  <a:pt x="586541" y="205820"/>
                </a:lnTo>
                <a:lnTo>
                  <a:pt x="568293" y="162641"/>
                </a:lnTo>
                <a:lnTo>
                  <a:pt x="543819" y="123209"/>
                </a:lnTo>
                <a:lnTo>
                  <a:pt x="513739" y="88143"/>
                </a:lnTo>
                <a:lnTo>
                  <a:pt x="478674" y="58064"/>
                </a:lnTo>
                <a:lnTo>
                  <a:pt x="439242" y="33590"/>
                </a:lnTo>
                <a:lnTo>
                  <a:pt x="396062" y="15342"/>
                </a:lnTo>
                <a:lnTo>
                  <a:pt x="349756"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92">
            <a:extLst>
              <a:ext uri="{FF2B5EF4-FFF2-40B4-BE49-F238E27FC236}">
                <a16:creationId xmlns:a16="http://schemas.microsoft.com/office/drawing/2014/main" id="{6D4A64EB-4DD1-4ADD-BCFD-345278D45677}"/>
              </a:ext>
            </a:extLst>
          </p:cNvPr>
          <p:cNvSpPr txBox="1"/>
          <p:nvPr/>
        </p:nvSpPr>
        <p:spPr>
          <a:xfrm>
            <a:off x="9364869" y="5854701"/>
            <a:ext cx="2355850" cy="42481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8010">
              <a:lnSpc>
                <a:spcPct val="100000"/>
              </a:lnSpc>
              <a:spcBef>
                <a:spcPts val="100"/>
              </a:spcBef>
            </a:pPr>
            <a:r>
              <a:rPr sz="1000" b="1" dirty="0">
                <a:solidFill>
                  <a:srgbClr val="D2340F"/>
                </a:solidFill>
                <a:latin typeface="Microsoft YaHei"/>
                <a:cs typeface="Microsoft YaHei"/>
              </a:rPr>
              <a:t>智能过滤器</a:t>
            </a:r>
            <a:r>
              <a:rPr sz="1000" b="1" spc="-5" dirty="0">
                <a:solidFill>
                  <a:srgbClr val="D2340F"/>
                </a:solidFill>
                <a:latin typeface="Microsoft YaHei"/>
                <a:cs typeface="Microsoft YaHei"/>
              </a:rPr>
              <a:t>（Smart</a:t>
            </a:r>
            <a:r>
              <a:rPr sz="1000" b="1" spc="-45" dirty="0">
                <a:solidFill>
                  <a:srgbClr val="D2340F"/>
                </a:solidFill>
                <a:latin typeface="Microsoft YaHei"/>
                <a:cs typeface="Microsoft YaHei"/>
              </a:rPr>
              <a:t> </a:t>
            </a:r>
            <a:r>
              <a:rPr sz="1000" b="1" spc="-5" dirty="0">
                <a:solidFill>
                  <a:srgbClr val="D2340F"/>
                </a:solidFill>
                <a:latin typeface="Microsoft YaHei"/>
                <a:cs typeface="Microsoft YaHei"/>
              </a:rPr>
              <a:t>Filters）</a:t>
            </a:r>
            <a:endParaRPr sz="1000">
              <a:latin typeface="Microsoft YaHei"/>
              <a:cs typeface="Microsoft YaHei"/>
            </a:endParaRPr>
          </a:p>
          <a:p>
            <a:pPr marL="12700">
              <a:lnSpc>
                <a:spcPct val="100000"/>
              </a:lnSpc>
              <a:spcBef>
                <a:spcPts val="20"/>
              </a:spcBef>
              <a:tabLst>
                <a:tab pos="588010" algn="l"/>
              </a:tabLst>
            </a:pPr>
            <a:r>
              <a:rPr sz="1600" b="1" dirty="0">
                <a:solidFill>
                  <a:srgbClr val="FCFBFA"/>
                </a:solidFill>
                <a:latin typeface="Microsoft YaHei"/>
                <a:cs typeface="Microsoft YaHei"/>
              </a:rPr>
              <a:t>21.2	</a:t>
            </a:r>
            <a:r>
              <a:rPr sz="1000" b="1" dirty="0">
                <a:solidFill>
                  <a:srgbClr val="D2340F"/>
                </a:solidFill>
                <a:latin typeface="Microsoft YaHei"/>
                <a:cs typeface="Microsoft YaHei"/>
              </a:rPr>
              <a:t>渐进式</a:t>
            </a:r>
            <a:r>
              <a:rPr sz="1000" b="1" spc="-5" dirty="0">
                <a:solidFill>
                  <a:srgbClr val="D2340F"/>
                </a:solidFill>
                <a:latin typeface="Microsoft YaHei"/>
                <a:cs typeface="Microsoft YaHei"/>
              </a:rPr>
              <a:t>Web</a:t>
            </a:r>
            <a:r>
              <a:rPr sz="1000" b="1" dirty="0">
                <a:solidFill>
                  <a:srgbClr val="D2340F"/>
                </a:solidFill>
                <a:latin typeface="Microsoft YaHei"/>
                <a:cs typeface="Microsoft YaHei"/>
              </a:rPr>
              <a:t>应用程序</a:t>
            </a:r>
            <a:r>
              <a:rPr sz="1000" b="1" spc="-5" dirty="0">
                <a:solidFill>
                  <a:srgbClr val="D2340F"/>
                </a:solidFill>
                <a:latin typeface="Microsoft YaHei"/>
                <a:cs typeface="Microsoft YaHei"/>
              </a:rPr>
              <a:t>（PWA）</a:t>
            </a:r>
            <a:endParaRPr sz="1000">
              <a:latin typeface="Microsoft YaHei"/>
              <a:cs typeface="Microsoft YaHei"/>
            </a:endParaRPr>
          </a:p>
        </p:txBody>
      </p:sp>
      <p:sp>
        <p:nvSpPr>
          <p:cNvPr id="66" name="object 93">
            <a:extLst>
              <a:ext uri="{FF2B5EF4-FFF2-40B4-BE49-F238E27FC236}">
                <a16:creationId xmlns:a16="http://schemas.microsoft.com/office/drawing/2014/main" id="{CFE4DF97-D02E-4EAD-B17D-FB41DACF4370}"/>
              </a:ext>
            </a:extLst>
          </p:cNvPr>
          <p:cNvSpPr txBox="1"/>
          <p:nvPr/>
        </p:nvSpPr>
        <p:spPr>
          <a:xfrm>
            <a:off x="9940646" y="6311901"/>
            <a:ext cx="1047750" cy="1778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000" dirty="0">
                <a:solidFill>
                  <a:srgbClr val="312D2A"/>
                </a:solidFill>
                <a:latin typeface="Microsoft YaHei"/>
                <a:cs typeface="Microsoft YaHei"/>
              </a:rPr>
              <a:t>主题风格及U</a:t>
            </a:r>
            <a:r>
              <a:rPr sz="1000" spc="5" dirty="0">
                <a:solidFill>
                  <a:srgbClr val="312D2A"/>
                </a:solidFill>
                <a:latin typeface="Microsoft YaHei"/>
                <a:cs typeface="Microsoft YaHei"/>
              </a:rPr>
              <a:t>I</a:t>
            </a:r>
            <a:r>
              <a:rPr sz="1000" dirty="0">
                <a:solidFill>
                  <a:srgbClr val="312D2A"/>
                </a:solidFill>
                <a:latin typeface="Microsoft YaHei"/>
                <a:cs typeface="Microsoft YaHei"/>
              </a:rPr>
              <a:t>增强</a:t>
            </a:r>
            <a:endParaRPr sz="1000">
              <a:latin typeface="Microsoft YaHei"/>
              <a:cs typeface="Microsoft YaHei"/>
            </a:endParaRPr>
          </a:p>
        </p:txBody>
      </p:sp>
      <p:grpSp>
        <p:nvGrpSpPr>
          <p:cNvPr id="67" name="object 94">
            <a:extLst>
              <a:ext uri="{FF2B5EF4-FFF2-40B4-BE49-F238E27FC236}">
                <a16:creationId xmlns:a16="http://schemas.microsoft.com/office/drawing/2014/main" id="{1DD09275-4B36-477C-966A-8ED1E5D5D69F}"/>
              </a:ext>
            </a:extLst>
          </p:cNvPr>
          <p:cNvGrpSpPr/>
          <p:nvPr/>
        </p:nvGrpSpPr>
        <p:grpSpPr>
          <a:xfrm>
            <a:off x="9605108" y="2731848"/>
            <a:ext cx="1683743" cy="3128117"/>
            <a:chOff x="9625907" y="2799919"/>
            <a:chExt cx="1683743" cy="3128117"/>
          </a:xfrm>
        </p:grpSpPr>
        <p:sp>
          <p:nvSpPr>
            <p:cNvPr id="69" name="object 95">
              <a:extLst>
                <a:ext uri="{FF2B5EF4-FFF2-40B4-BE49-F238E27FC236}">
                  <a16:creationId xmlns:a16="http://schemas.microsoft.com/office/drawing/2014/main" id="{CF040648-669C-4760-B99E-764CA16C8D67}"/>
                </a:ext>
              </a:extLst>
            </p:cNvPr>
            <p:cNvSpPr/>
            <p:nvPr/>
          </p:nvSpPr>
          <p:spPr>
            <a:xfrm>
              <a:off x="9625909" y="5510206"/>
              <a:ext cx="0" cy="417830"/>
            </a:xfrm>
            <a:custGeom>
              <a:avLst/>
              <a:gdLst/>
              <a:ahLst/>
              <a:cxnLst/>
              <a:rect l="l" t="t" r="r" b="b"/>
              <a:pathLst>
                <a:path h="417829">
                  <a:moveTo>
                    <a:pt x="0" y="417634"/>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0" name="object 96">
              <a:extLst>
                <a:ext uri="{FF2B5EF4-FFF2-40B4-BE49-F238E27FC236}">
                  <a16:creationId xmlns:a16="http://schemas.microsoft.com/office/drawing/2014/main" id="{557A20E9-9B9A-4021-B901-A65536BF81B0}"/>
                </a:ext>
              </a:extLst>
            </p:cNvPr>
            <p:cNvSpPr/>
            <p:nvPr/>
          </p:nvSpPr>
          <p:spPr>
            <a:xfrm>
              <a:off x="9625907" y="4781567"/>
              <a:ext cx="580390" cy="127000"/>
            </a:xfrm>
            <a:custGeom>
              <a:avLst/>
              <a:gdLst/>
              <a:ahLst/>
              <a:cxnLst/>
              <a:rect l="l" t="t" r="r" b="b"/>
              <a:pathLst>
                <a:path w="580390" h="127000">
                  <a:moveTo>
                    <a:pt x="0" y="126756"/>
                  </a:moveTo>
                  <a:lnTo>
                    <a:pt x="0" y="0"/>
                  </a:lnTo>
                  <a:lnTo>
                    <a:pt x="579905"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1" name="object 97">
              <a:extLst>
                <a:ext uri="{FF2B5EF4-FFF2-40B4-BE49-F238E27FC236}">
                  <a16:creationId xmlns:a16="http://schemas.microsoft.com/office/drawing/2014/main" id="{0892F88D-646B-42D7-8696-17DA2B8595AC}"/>
                </a:ext>
              </a:extLst>
            </p:cNvPr>
            <p:cNvSpPr/>
            <p:nvPr/>
          </p:nvSpPr>
          <p:spPr>
            <a:xfrm>
              <a:off x="10200455" y="4653136"/>
              <a:ext cx="0" cy="136525"/>
            </a:xfrm>
            <a:custGeom>
              <a:avLst/>
              <a:gdLst/>
              <a:ahLst/>
              <a:cxnLst/>
              <a:rect l="l" t="t" r="r" b="b"/>
              <a:pathLst>
                <a:path h="136525">
                  <a:moveTo>
                    <a:pt x="0" y="136336"/>
                  </a:moveTo>
                  <a:lnTo>
                    <a:pt x="1"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2" name="object 98">
              <a:extLst>
                <a:ext uri="{FF2B5EF4-FFF2-40B4-BE49-F238E27FC236}">
                  <a16:creationId xmlns:a16="http://schemas.microsoft.com/office/drawing/2014/main" id="{104228ED-B758-461C-B556-11DB34E82A4C}"/>
                </a:ext>
              </a:extLst>
            </p:cNvPr>
            <p:cNvSpPr/>
            <p:nvPr/>
          </p:nvSpPr>
          <p:spPr>
            <a:xfrm>
              <a:off x="10272742" y="2799919"/>
              <a:ext cx="601980" cy="601980"/>
            </a:xfrm>
            <a:custGeom>
              <a:avLst/>
              <a:gdLst/>
              <a:ahLst/>
              <a:cxnLst/>
              <a:rect l="l" t="t" r="r" b="b"/>
              <a:pathLst>
                <a:path w="601979" h="601979">
                  <a:moveTo>
                    <a:pt x="300941" y="0"/>
                  </a:moveTo>
                  <a:lnTo>
                    <a:pt x="252127" y="3938"/>
                  </a:lnTo>
                  <a:lnTo>
                    <a:pt x="205820" y="15342"/>
                  </a:lnTo>
                  <a:lnTo>
                    <a:pt x="162641" y="33590"/>
                  </a:lnTo>
                  <a:lnTo>
                    <a:pt x="123209" y="58064"/>
                  </a:lnTo>
                  <a:lnTo>
                    <a:pt x="88143" y="88143"/>
                  </a:lnTo>
                  <a:lnTo>
                    <a:pt x="58064" y="123208"/>
                  </a:lnTo>
                  <a:lnTo>
                    <a:pt x="33590" y="162640"/>
                  </a:lnTo>
                  <a:lnTo>
                    <a:pt x="15342" y="205819"/>
                  </a:lnTo>
                  <a:lnTo>
                    <a:pt x="3938" y="252126"/>
                  </a:lnTo>
                  <a:lnTo>
                    <a:pt x="0" y="300940"/>
                  </a:lnTo>
                  <a:lnTo>
                    <a:pt x="3938" y="349754"/>
                  </a:lnTo>
                  <a:lnTo>
                    <a:pt x="15342" y="396061"/>
                  </a:lnTo>
                  <a:lnTo>
                    <a:pt x="33590" y="439240"/>
                  </a:lnTo>
                  <a:lnTo>
                    <a:pt x="58064" y="478673"/>
                  </a:lnTo>
                  <a:lnTo>
                    <a:pt x="88143" y="513738"/>
                  </a:lnTo>
                  <a:lnTo>
                    <a:pt x="123209" y="543818"/>
                  </a:lnTo>
                  <a:lnTo>
                    <a:pt x="162641" y="568291"/>
                  </a:lnTo>
                  <a:lnTo>
                    <a:pt x="205820" y="586540"/>
                  </a:lnTo>
                  <a:lnTo>
                    <a:pt x="252127" y="597943"/>
                  </a:lnTo>
                  <a:lnTo>
                    <a:pt x="300941" y="601882"/>
                  </a:lnTo>
                  <a:lnTo>
                    <a:pt x="349755" y="597943"/>
                  </a:lnTo>
                  <a:lnTo>
                    <a:pt x="396062" y="586540"/>
                  </a:lnTo>
                  <a:lnTo>
                    <a:pt x="439241" y="568291"/>
                  </a:lnTo>
                  <a:lnTo>
                    <a:pt x="478673" y="543818"/>
                  </a:lnTo>
                  <a:lnTo>
                    <a:pt x="513738" y="513738"/>
                  </a:lnTo>
                  <a:lnTo>
                    <a:pt x="543818" y="478673"/>
                  </a:lnTo>
                  <a:lnTo>
                    <a:pt x="568291" y="439240"/>
                  </a:lnTo>
                  <a:lnTo>
                    <a:pt x="586540" y="396061"/>
                  </a:lnTo>
                  <a:lnTo>
                    <a:pt x="597943" y="349754"/>
                  </a:lnTo>
                  <a:lnTo>
                    <a:pt x="601882" y="300940"/>
                  </a:lnTo>
                  <a:lnTo>
                    <a:pt x="597943" y="252126"/>
                  </a:lnTo>
                  <a:lnTo>
                    <a:pt x="586540" y="205819"/>
                  </a:lnTo>
                  <a:lnTo>
                    <a:pt x="568291" y="162640"/>
                  </a:lnTo>
                  <a:lnTo>
                    <a:pt x="543818" y="123208"/>
                  </a:lnTo>
                  <a:lnTo>
                    <a:pt x="513738" y="88143"/>
                  </a:lnTo>
                  <a:lnTo>
                    <a:pt x="478673" y="58064"/>
                  </a:lnTo>
                  <a:lnTo>
                    <a:pt x="439241" y="33590"/>
                  </a:lnTo>
                  <a:lnTo>
                    <a:pt x="396062" y="15342"/>
                  </a:lnTo>
                  <a:lnTo>
                    <a:pt x="349755" y="3938"/>
                  </a:lnTo>
                  <a:lnTo>
                    <a:pt x="300941" y="0"/>
                  </a:lnTo>
                  <a:close/>
                </a:path>
              </a:pathLst>
            </a:custGeom>
            <a:solidFill>
              <a:srgbClr val="D2340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3" name="object 99">
              <a:extLst>
                <a:ext uri="{FF2B5EF4-FFF2-40B4-BE49-F238E27FC236}">
                  <a16:creationId xmlns:a16="http://schemas.microsoft.com/office/drawing/2014/main" id="{7E7F3C41-311B-4EF6-80FB-380674FA7583}"/>
                </a:ext>
              </a:extLst>
            </p:cNvPr>
            <p:cNvSpPr/>
            <p:nvPr/>
          </p:nvSpPr>
          <p:spPr>
            <a:xfrm>
              <a:off x="10573685" y="3401801"/>
              <a:ext cx="735965" cy="857250"/>
            </a:xfrm>
            <a:custGeom>
              <a:avLst/>
              <a:gdLst/>
              <a:ahLst/>
              <a:cxnLst/>
              <a:rect l="l" t="t" r="r" b="b"/>
              <a:pathLst>
                <a:path w="735965" h="857250">
                  <a:moveTo>
                    <a:pt x="735450" y="856778"/>
                  </a:moveTo>
                  <a:lnTo>
                    <a:pt x="735450" y="350011"/>
                  </a:lnTo>
                  <a:lnTo>
                    <a:pt x="0" y="350011"/>
                  </a:lnTo>
                  <a:lnTo>
                    <a:pt x="0" y="0"/>
                  </a:lnTo>
                </a:path>
              </a:pathLst>
            </a:custGeom>
            <a:ln w="19050">
              <a:solidFill>
                <a:srgbClr val="F5B642"/>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8" name="object 100">
            <a:extLst>
              <a:ext uri="{FF2B5EF4-FFF2-40B4-BE49-F238E27FC236}">
                <a16:creationId xmlns:a16="http://schemas.microsoft.com/office/drawing/2014/main" id="{C9DD078D-7823-4649-B223-EAD5A573D03E}"/>
              </a:ext>
            </a:extLst>
          </p:cNvPr>
          <p:cNvSpPr txBox="1"/>
          <p:nvPr/>
        </p:nvSpPr>
        <p:spPr>
          <a:xfrm>
            <a:off x="10312644" y="2736596"/>
            <a:ext cx="1546225" cy="86360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9440">
              <a:lnSpc>
                <a:spcPct val="100000"/>
              </a:lnSpc>
              <a:spcBef>
                <a:spcPts val="100"/>
              </a:spcBef>
            </a:pPr>
            <a:r>
              <a:rPr sz="1000" b="1" dirty="0">
                <a:solidFill>
                  <a:srgbClr val="D2340F"/>
                </a:solidFill>
                <a:latin typeface="Microsoft YaHei"/>
                <a:cs typeface="Microsoft YaHei"/>
              </a:rPr>
              <a:t>模板组件</a:t>
            </a:r>
            <a:endParaRPr sz="1000">
              <a:latin typeface="Microsoft YaHei"/>
              <a:cs typeface="Microsoft YaHei"/>
            </a:endParaRPr>
          </a:p>
          <a:p>
            <a:pPr marL="12700">
              <a:lnSpc>
                <a:spcPct val="100000"/>
              </a:lnSpc>
              <a:tabLst>
                <a:tab pos="599440" algn="l"/>
              </a:tabLst>
            </a:pPr>
            <a:r>
              <a:rPr sz="2400" b="1" baseline="1736" dirty="0">
                <a:solidFill>
                  <a:srgbClr val="FCFBFA"/>
                </a:solidFill>
                <a:latin typeface="Microsoft YaHei"/>
                <a:cs typeface="Microsoft YaHei"/>
              </a:rPr>
              <a:t>23.1	</a:t>
            </a:r>
            <a:r>
              <a:rPr sz="1000" b="1" spc="-5" dirty="0">
                <a:solidFill>
                  <a:srgbClr val="D2340F"/>
                </a:solidFill>
                <a:latin typeface="Microsoft YaHei"/>
                <a:cs typeface="Microsoft YaHei"/>
              </a:rPr>
              <a:t>PWA</a:t>
            </a:r>
            <a:r>
              <a:rPr sz="1000" b="1" dirty="0">
                <a:solidFill>
                  <a:srgbClr val="D2340F"/>
                </a:solidFill>
                <a:latin typeface="Microsoft YaHei"/>
                <a:cs typeface="Microsoft YaHei"/>
              </a:rPr>
              <a:t>推送通知</a:t>
            </a:r>
            <a:endParaRPr sz="1000">
              <a:latin typeface="Microsoft YaHei"/>
              <a:cs typeface="Microsoft YaHei"/>
            </a:endParaRPr>
          </a:p>
          <a:p>
            <a:pPr marL="599440" marR="5080">
              <a:lnSpc>
                <a:spcPts val="1800"/>
              </a:lnSpc>
            </a:pPr>
            <a:r>
              <a:rPr sz="1000" dirty="0">
                <a:solidFill>
                  <a:srgbClr val="534C47"/>
                </a:solidFill>
                <a:latin typeface="Microsoft YaHei"/>
                <a:cs typeface="Microsoft YaHei"/>
              </a:rPr>
              <a:t>页面处理增强 </a:t>
            </a:r>
            <a:r>
              <a:rPr sz="1000" spc="-5" dirty="0">
                <a:solidFill>
                  <a:srgbClr val="534C47"/>
                </a:solidFill>
                <a:latin typeface="Microsoft YaHei"/>
                <a:cs typeface="Microsoft YaHei"/>
              </a:rPr>
              <a:t>R</a:t>
            </a:r>
            <a:r>
              <a:rPr sz="1000" dirty="0">
                <a:solidFill>
                  <a:srgbClr val="534C47"/>
                </a:solidFill>
                <a:latin typeface="Microsoft YaHei"/>
                <a:cs typeface="Microsoft YaHei"/>
              </a:rPr>
              <a:t>E</a:t>
            </a:r>
            <a:r>
              <a:rPr sz="1000" spc="-5" dirty="0">
                <a:solidFill>
                  <a:srgbClr val="534C47"/>
                </a:solidFill>
                <a:latin typeface="Microsoft YaHei"/>
                <a:cs typeface="Microsoft YaHei"/>
              </a:rPr>
              <a:t>S</a:t>
            </a:r>
            <a:r>
              <a:rPr sz="1000" dirty="0">
                <a:solidFill>
                  <a:srgbClr val="534C47"/>
                </a:solidFill>
                <a:latin typeface="Microsoft YaHei"/>
                <a:cs typeface="Microsoft YaHei"/>
              </a:rPr>
              <a:t>T数据源增强</a:t>
            </a:r>
            <a:endParaRPr sz="1000">
              <a:latin typeface="Microsoft YaHei"/>
              <a:cs typeface="Microsoft YaHei"/>
            </a:endParaRPr>
          </a:p>
        </p:txBody>
      </p:sp>
      <p:grpSp>
        <p:nvGrpSpPr>
          <p:cNvPr id="100" name="object 67">
            <a:extLst>
              <a:ext uri="{FF2B5EF4-FFF2-40B4-BE49-F238E27FC236}">
                <a16:creationId xmlns:a16="http://schemas.microsoft.com/office/drawing/2014/main" id="{7F2BCCE0-837B-479F-9472-83B2661F1886}"/>
              </a:ext>
            </a:extLst>
          </p:cNvPr>
          <p:cNvGrpSpPr/>
          <p:nvPr/>
        </p:nvGrpSpPr>
        <p:grpSpPr>
          <a:xfrm>
            <a:off x="-17756" y="4061898"/>
            <a:ext cx="12192000" cy="521970"/>
            <a:chOff x="0" y="4132922"/>
            <a:chExt cx="12192000" cy="521970"/>
          </a:xfrm>
        </p:grpSpPr>
        <p:sp>
          <p:nvSpPr>
            <p:cNvPr id="101" name="object 68">
              <a:extLst>
                <a:ext uri="{FF2B5EF4-FFF2-40B4-BE49-F238E27FC236}">
                  <a16:creationId xmlns:a16="http://schemas.microsoft.com/office/drawing/2014/main" id="{2F8C4E57-8C41-4C78-8621-F2AB7916D208}"/>
                </a:ext>
              </a:extLst>
            </p:cNvPr>
            <p:cNvSpPr/>
            <p:nvPr/>
          </p:nvSpPr>
          <p:spPr>
            <a:xfrm>
              <a:off x="6816080" y="4142447"/>
              <a:ext cx="0" cy="142875"/>
            </a:xfrm>
            <a:custGeom>
              <a:avLst/>
              <a:gdLst/>
              <a:ahLst/>
              <a:cxnLst/>
              <a:rect l="l" t="t" r="r" b="b"/>
              <a:pathLst>
                <a:path h="142875">
                  <a:moveTo>
                    <a:pt x="1" y="142820"/>
                  </a:moveTo>
                  <a:lnTo>
                    <a:pt x="0" y="0"/>
                  </a:lnTo>
                </a:path>
              </a:pathLst>
            </a:custGeom>
            <a:ln w="19050">
              <a:solidFill>
                <a:srgbClr val="F5B642"/>
              </a:solidFill>
            </a:ln>
          </p:spPr>
          <p:txBody>
            <a:bodyPr wrap="square" lIns="0" tIns="0" rIns="0" bIns="0" rtlCol="0"/>
            <a:lstStyle/>
            <a:p>
              <a:endParaRPr/>
            </a:p>
          </p:txBody>
        </p:sp>
        <p:pic>
          <p:nvPicPr>
            <p:cNvPr id="102" name="object 69">
              <a:extLst>
                <a:ext uri="{FF2B5EF4-FFF2-40B4-BE49-F238E27FC236}">
                  <a16:creationId xmlns:a16="http://schemas.microsoft.com/office/drawing/2014/main" id="{5B0E3230-F9B2-4B36-A90B-FCCE20E9D1FD}"/>
                </a:ext>
              </a:extLst>
            </p:cNvPr>
            <p:cNvPicPr/>
            <p:nvPr/>
          </p:nvPicPr>
          <p:blipFill>
            <a:blip r:embed="rId2" cstate="print"/>
            <a:stretch>
              <a:fillRect/>
            </a:stretch>
          </p:blipFill>
          <p:spPr>
            <a:xfrm>
              <a:off x="0" y="4256213"/>
              <a:ext cx="11415170" cy="398441"/>
            </a:xfrm>
            <a:prstGeom prst="rect">
              <a:avLst/>
            </a:prstGeom>
          </p:spPr>
        </p:pic>
        <p:pic>
          <p:nvPicPr>
            <p:cNvPr id="103" name="object 70">
              <a:extLst>
                <a:ext uri="{FF2B5EF4-FFF2-40B4-BE49-F238E27FC236}">
                  <a16:creationId xmlns:a16="http://schemas.microsoft.com/office/drawing/2014/main" id="{4CF3CE41-66FA-457F-8593-06B401C70FD2}"/>
                </a:ext>
              </a:extLst>
            </p:cNvPr>
            <p:cNvPicPr/>
            <p:nvPr/>
          </p:nvPicPr>
          <p:blipFill>
            <a:blip r:embed="rId3" cstate="print"/>
            <a:stretch>
              <a:fillRect/>
            </a:stretch>
          </p:blipFill>
          <p:spPr>
            <a:xfrm>
              <a:off x="6561497" y="4256663"/>
              <a:ext cx="5630501" cy="397539"/>
            </a:xfrm>
            <a:prstGeom prst="rect">
              <a:avLst/>
            </a:prstGeom>
          </p:spPr>
        </p:pic>
      </p:grpSp>
      <p:sp>
        <p:nvSpPr>
          <p:cNvPr id="104" name="object 71">
            <a:extLst>
              <a:ext uri="{FF2B5EF4-FFF2-40B4-BE49-F238E27FC236}">
                <a16:creationId xmlns:a16="http://schemas.microsoft.com/office/drawing/2014/main" id="{66F996D8-9FCE-4B37-8C04-789A93F52BCD}"/>
              </a:ext>
            </a:extLst>
          </p:cNvPr>
          <p:cNvSpPr txBox="1"/>
          <p:nvPr/>
        </p:nvSpPr>
        <p:spPr>
          <a:xfrm>
            <a:off x="6555515" y="4237808"/>
            <a:ext cx="503555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D2340E"/>
                </a:solidFill>
                <a:latin typeface="Calibri"/>
                <a:cs typeface="Calibri"/>
              </a:rPr>
              <a:t>2015</a:t>
            </a:r>
            <a:r>
              <a:rPr sz="1800" b="1" spc="400" dirty="0">
                <a:solidFill>
                  <a:srgbClr val="D2340E"/>
                </a:solidFill>
                <a:latin typeface="Calibri"/>
                <a:cs typeface="Calibri"/>
              </a:rPr>
              <a:t> </a:t>
            </a:r>
            <a:r>
              <a:rPr sz="1800" b="1" dirty="0">
                <a:solidFill>
                  <a:srgbClr val="D2340E"/>
                </a:solidFill>
                <a:latin typeface="Calibri"/>
                <a:cs typeface="Calibri"/>
              </a:rPr>
              <a:t>2016  2017  2018</a:t>
            </a:r>
            <a:r>
              <a:rPr sz="1800" b="1" spc="400" dirty="0">
                <a:solidFill>
                  <a:srgbClr val="D2340E"/>
                </a:solidFill>
                <a:latin typeface="Calibri"/>
                <a:cs typeface="Calibri"/>
              </a:rPr>
              <a:t> </a:t>
            </a:r>
            <a:r>
              <a:rPr sz="1800" b="1" dirty="0">
                <a:solidFill>
                  <a:srgbClr val="D2340E"/>
                </a:solidFill>
                <a:latin typeface="Calibri"/>
                <a:cs typeface="Calibri"/>
              </a:rPr>
              <a:t>2019  2020  2021</a:t>
            </a:r>
            <a:r>
              <a:rPr sz="1800" b="1" spc="400" dirty="0">
                <a:solidFill>
                  <a:srgbClr val="D2340E"/>
                </a:solidFill>
                <a:latin typeface="Calibri"/>
                <a:cs typeface="Calibri"/>
              </a:rPr>
              <a:t> </a:t>
            </a:r>
            <a:r>
              <a:rPr sz="1800" b="1" dirty="0">
                <a:solidFill>
                  <a:srgbClr val="D2340E"/>
                </a:solidFill>
                <a:latin typeface="Calibri"/>
                <a:cs typeface="Calibri"/>
              </a:rPr>
              <a:t>2022  2023</a:t>
            </a:r>
            <a:endParaRPr sz="1800" dirty="0">
              <a:latin typeface="Calibri"/>
              <a:cs typeface="Calibri"/>
            </a:endParaRPr>
          </a:p>
        </p:txBody>
      </p:sp>
      <p:sp>
        <p:nvSpPr>
          <p:cNvPr id="107" name="文本框 4">
            <a:extLst>
              <a:ext uri="{FF2B5EF4-FFF2-40B4-BE49-F238E27FC236}">
                <a16:creationId xmlns:a16="http://schemas.microsoft.com/office/drawing/2014/main" id="{997FB22C-78C5-4113-95F4-B0C69C0E173B}"/>
              </a:ext>
            </a:extLst>
          </p:cNvPr>
          <p:cNvSpPr txBox="1"/>
          <p:nvPr/>
        </p:nvSpPr>
        <p:spPr>
          <a:xfrm>
            <a:off x="765666" y="1015843"/>
            <a:ext cx="5073677" cy="307777"/>
          </a:xfrm>
          <a:prstGeom prst="rect">
            <a:avLst/>
          </a:prstGeom>
          <a:noFill/>
        </p:spPr>
        <p:txBody>
          <a:bodyPr wrap="square" rtlCol="0">
            <a:spAutoFit/>
          </a:bodyPr>
          <a:lstStyle/>
          <a:p>
            <a:r>
              <a:rPr lang="zh-CN" altLang="en-US" sz="1400" dirty="0">
                <a:latin typeface="+mn-ea"/>
              </a:rPr>
              <a:t>成熟稳定：至今</a:t>
            </a:r>
            <a:r>
              <a:rPr lang="en-US" altLang="zh-CN" sz="1400" dirty="0">
                <a:latin typeface="+mn-ea"/>
              </a:rPr>
              <a:t>20</a:t>
            </a:r>
            <a:r>
              <a:rPr lang="zh-CN" altLang="en-US" sz="1400" dirty="0">
                <a:latin typeface="+mn-ea"/>
              </a:rPr>
              <a:t>年发展史</a:t>
            </a:r>
          </a:p>
        </p:txBody>
      </p:sp>
    </p:spTree>
    <p:extLst>
      <p:ext uri="{BB962C8B-B14F-4D97-AF65-F5344CB8AC3E}">
        <p14:creationId xmlns:p14="http://schemas.microsoft.com/office/powerpoint/2010/main" val="21843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3.8 unknown"/>
  <p:tag name="AS_RELEASE_DATE" val="2018.06.30"/>
  <p:tag name="AS_TITLE" val="Aspose.Slides for Java"/>
  <p:tag name="AS_VERSION" val="18.6"/>
</p:tagLst>
</file>

<file path=ppt/tags/tag2.xml><?xml version="1.0" encoding="utf-8"?>
<p:tagLst xmlns:a="http://schemas.openxmlformats.org/drawingml/2006/main" xmlns:r="http://schemas.openxmlformats.org/officeDocument/2006/relationships" xmlns:p="http://schemas.openxmlformats.org/presentationml/2006/main">
  <p:tag name="AS_UNIQUEID" val="11114"/>
</p:tagLst>
</file>

<file path=ppt/tags/tag3.xml><?xml version="1.0" encoding="utf-8"?>
<p:tagLst xmlns:a="http://schemas.openxmlformats.org/drawingml/2006/main" xmlns:r="http://schemas.openxmlformats.org/officeDocument/2006/relationships" xmlns:p="http://schemas.openxmlformats.org/presentationml/2006/main">
  <p:tag name="AS_UNIQUEID" val="11115"/>
</p:tagLst>
</file>

<file path=ppt/tags/tag4.xml><?xml version="1.0" encoding="utf-8"?>
<p:tagLst xmlns:a="http://schemas.openxmlformats.org/drawingml/2006/main" xmlns:r="http://schemas.openxmlformats.org/officeDocument/2006/relationships" xmlns:p="http://schemas.openxmlformats.org/presentationml/2006/main">
  <p:tag name="AS_UNIQUEID" val="11116"/>
</p:tagLst>
</file>

<file path=ppt/tags/tag5.xml><?xml version="1.0" encoding="utf-8"?>
<p:tagLst xmlns:a="http://schemas.openxmlformats.org/drawingml/2006/main" xmlns:r="http://schemas.openxmlformats.org/officeDocument/2006/relationships" xmlns:p="http://schemas.openxmlformats.org/presentationml/2006/main">
  <p:tag name="AS_UNIQUEID" val="11117"/>
</p:tagLst>
</file>

<file path=ppt/tags/tag6.xml><?xml version="1.0" encoding="utf-8"?>
<p:tagLst xmlns:a="http://schemas.openxmlformats.org/drawingml/2006/main" xmlns:r="http://schemas.openxmlformats.org/officeDocument/2006/relationships" xmlns:p="http://schemas.openxmlformats.org/presentationml/2006/main">
  <p:tag name="AS_UNIQUEID" val="11118"/>
</p:tagLst>
</file>

<file path=ppt/tags/tag7.xml><?xml version="1.0" encoding="utf-8"?>
<p:tagLst xmlns:a="http://schemas.openxmlformats.org/drawingml/2006/main" xmlns:r="http://schemas.openxmlformats.org/officeDocument/2006/relationships" xmlns:p="http://schemas.openxmlformats.org/presentationml/2006/main">
  <p:tag name="AS_UNIQUEID" val="11119"/>
</p:tagLst>
</file>

<file path=ppt/tags/tag8.xml><?xml version="1.0" encoding="utf-8"?>
<p:tagLst xmlns:a="http://schemas.openxmlformats.org/drawingml/2006/main" xmlns:r="http://schemas.openxmlformats.org/officeDocument/2006/relationships" xmlns:p="http://schemas.openxmlformats.org/presentationml/2006/main">
  <p:tag name="AS_UNIQUEID" val="11120"/>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017C9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419B4D94-9318-2D45-B47C-6493BB7E08B3}" vid="{077DFD69-7EF4-F04D-858F-09AC8C7F2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58378</TotalTime>
  <Words>4777</Words>
  <Application>Microsoft Office PowerPoint</Application>
  <PresentationFormat>Custom</PresentationFormat>
  <Paragraphs>412</Paragraphs>
  <Slides>46</Slides>
  <Notes>11</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46</vt:i4>
      </vt:variant>
    </vt:vector>
  </HeadingPairs>
  <TitlesOfParts>
    <vt:vector size="66" baseType="lpstr">
      <vt:lpstr>Helvetica Light</vt:lpstr>
      <vt:lpstr>Helvetica Neue</vt:lpstr>
      <vt:lpstr>Oracle Sans Tab (Body)</vt:lpstr>
      <vt:lpstr>System Font Regular</vt:lpstr>
      <vt:lpstr>Microsoft YaHei</vt:lpstr>
      <vt:lpstr>Microsoft YaHei</vt:lpstr>
      <vt:lpstr>Arial</vt:lpstr>
      <vt:lpstr>Calibri</vt:lpstr>
      <vt:lpstr>Courier New</vt:lpstr>
      <vt:lpstr>Georgia</vt:lpstr>
      <vt:lpstr>Helvetica</vt:lpstr>
      <vt:lpstr>Oracle Sans</vt:lpstr>
      <vt:lpstr>Oracle Sans Bold</vt:lpstr>
      <vt:lpstr>Oracle Sans Extra Bold</vt:lpstr>
      <vt:lpstr>Oracle Sans Light</vt:lpstr>
      <vt:lpstr>Oracle Sans Tab</vt:lpstr>
      <vt:lpstr>Oracle Sans Tab Light</vt:lpstr>
      <vt:lpstr>Times New Roman</vt:lpstr>
      <vt:lpstr>Wingdings</vt:lpstr>
      <vt:lpstr>Parent Master Pillars</vt:lpstr>
      <vt:lpstr>PowerPoint Presentation</vt:lpstr>
      <vt:lpstr>会议日程</vt:lpstr>
      <vt:lpstr>传统开发这样的应用需要多久？</vt:lpstr>
      <vt:lpstr>PowerPoint Presentation</vt:lpstr>
      <vt:lpstr>PowerPoint Presentation</vt:lpstr>
      <vt:lpstr>什么是低代码LCAP</vt:lpstr>
      <vt:lpstr>Oracle敏捷开发工具-APEX?</vt:lpstr>
      <vt:lpstr>ORACLE APEX的价值 减少 98% 的手动编码工作，生产力提高 20 倍</vt:lpstr>
      <vt:lpstr>Oracle Apex发展史</vt:lpstr>
      <vt:lpstr>APEX架构图</vt:lpstr>
      <vt:lpstr>有ORACLE的地方，就有APEX</vt:lpstr>
      <vt:lpstr>Oracle APEX:全球最受欢迎的企业、低代码平台</vt:lpstr>
      <vt:lpstr>Gartner评价</vt:lpstr>
      <vt:lpstr>PowerPoint Presentation</vt:lpstr>
      <vt:lpstr>开发体验</vt:lpstr>
      <vt:lpstr>使用APEX为什么有快速交付应用的能力？ 存在多样化的 UI 组件</vt:lpstr>
      <vt:lpstr>丰富的报表功能</vt:lpstr>
      <vt:lpstr>交互式(报表|网格)可快速将数据转化为信息</vt:lpstr>
      <vt:lpstr>强大的绘制图表功能</vt:lpstr>
      <vt:lpstr>APEX插件世界</vt:lpstr>
      <vt:lpstr>APEX + Workflow (审批工作流)</vt:lpstr>
      <vt:lpstr>安全性：验证和授权</vt:lpstr>
      <vt:lpstr>PowerPoint Presentation</vt:lpstr>
      <vt:lpstr>PowerPoint Presentation</vt:lpstr>
      <vt:lpstr>PowerPoint Presentation</vt:lpstr>
      <vt:lpstr>PowerPoint Presentation</vt:lpstr>
      <vt:lpstr>PowerPoint Presentation</vt:lpstr>
      <vt:lpstr>PowerPoint Presentation</vt:lpstr>
      <vt:lpstr>我们的合作伙伴在用APEX做什么？ 先后利用APEX成功研发的部分软件产品</vt:lpstr>
      <vt:lpstr>PowerPoint Presentation</vt:lpstr>
      <vt:lpstr>会议预定系统</vt:lpstr>
      <vt:lpstr>医院检测分诊登记系统</vt:lpstr>
      <vt:lpstr>XXX汽车部件有限公司</vt:lpstr>
      <vt:lpstr>PowerPoint Presentation</vt:lpstr>
      <vt:lpstr>PowerPoint Presentation</vt:lpstr>
      <vt:lpstr>用户类型</vt:lpstr>
      <vt:lpstr>PowerPoint Presentation</vt:lpstr>
      <vt:lpstr>PowerPoint Presentation</vt:lpstr>
      <vt:lpstr>PowerPoint Presentation</vt:lpstr>
      <vt:lpstr>页面编辑器</vt:lpstr>
      <vt:lpstr>PowerPoint Presentation</vt:lpstr>
      <vt:lpstr>如何学习Oracle APEX</vt:lpstr>
      <vt:lpstr>Oracle 官方的免费试用APEX 开发平台</vt:lpstr>
      <vt:lpstr>优势总结</vt:lpstr>
      <vt:lpstr>PowerPoint Presentation</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Low Code Apps using APEX on ATP</dc:title>
  <dc:creator>Manish Kapur</dc:creator>
  <cp:lastModifiedBy>Bo Wang</cp:lastModifiedBy>
  <cp:revision>3945</cp:revision>
  <cp:lastPrinted>2018-07-19T11:00:23Z</cp:lastPrinted>
  <dcterms:created xsi:type="dcterms:W3CDTF">2017-01-30T07:08:15Z</dcterms:created>
  <dcterms:modified xsi:type="dcterms:W3CDTF">2023-07-05T05:29:19Z</dcterms:modified>
</cp:coreProperties>
</file>